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386" r:id="rId13"/>
    <p:sldId id="387" r:id="rId14"/>
    <p:sldId id="388" r:id="rId15"/>
    <p:sldId id="389" r:id="rId16"/>
    <p:sldId id="271" r:id="rId17"/>
    <p:sldId id="390" r:id="rId18"/>
    <p:sldId id="273" r:id="rId19"/>
    <p:sldId id="383" r:id="rId20"/>
    <p:sldId id="384" r:id="rId21"/>
    <p:sldId id="385" r:id="rId22"/>
    <p:sldId id="274" r:id="rId23"/>
    <p:sldId id="275" r:id="rId24"/>
    <p:sldId id="276" r:id="rId25"/>
    <p:sldId id="277" r:id="rId26"/>
    <p:sldId id="278" r:id="rId27"/>
    <p:sldId id="279" r:id="rId28"/>
    <p:sldId id="280" r:id="rId29"/>
    <p:sldId id="281" r:id="rId30"/>
    <p:sldId id="282" r:id="rId31"/>
    <p:sldId id="283"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Grandview" panose="020B0502040204020203" pitchFamily="34" charset="0"/>
      <p:regular r:id="rId38"/>
      <p:bold r:id="rId39"/>
      <p:italic r:id="rId40"/>
      <p:boldItalic r:id="rId41"/>
    </p:embeddedFont>
    <p:embeddedFont>
      <p:font typeface="Helvetica Neue" panose="02000503000000020004" pitchFamily="2" charset="0"/>
      <p:regular r:id="rId42"/>
      <p:bold r:id="rId43"/>
      <p:italic r:id="rId44"/>
      <p:boldItalic r:id="rId45"/>
    </p:embeddedFont>
    <p:embeddedFont>
      <p:font typeface="Oswald" pitchFamily="2" charset="77"/>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amp; Safety" id="{334E943F-5DFB-1645-96F6-05EE9996FF6D}">
          <p14:sldIdLst>
            <p14:sldId id="256"/>
            <p14:sldId id="257"/>
            <p14:sldId id="258"/>
            <p14:sldId id="259"/>
            <p14:sldId id="260"/>
            <p14:sldId id="261"/>
            <p14:sldId id="262"/>
            <p14:sldId id="263"/>
          </p14:sldIdLst>
        </p14:section>
        <p14:section name="App Basics" id="{FF50B927-013F-B342-B98E-B24CC883E244}">
          <p14:sldIdLst>
            <p14:sldId id="264"/>
            <p14:sldId id="265"/>
            <p14:sldId id="266"/>
            <p14:sldId id="386"/>
            <p14:sldId id="387"/>
            <p14:sldId id="388"/>
            <p14:sldId id="389"/>
            <p14:sldId id="271"/>
            <p14:sldId id="390"/>
            <p14:sldId id="273"/>
            <p14:sldId id="383"/>
            <p14:sldId id="384"/>
            <p14:sldId id="385"/>
          </p14:sldIdLst>
        </p14:section>
        <p14:section name="Supplemental Observation Tips" id="{EE9C75F5-A0EB-1944-866F-175AC6755F7F}">
          <p14:sldIdLst>
            <p14:sldId id="274"/>
            <p14:sldId id="275"/>
            <p14:sldId id="276"/>
            <p14:sldId id="277"/>
            <p14:sldId id="278"/>
            <p14:sldId id="279"/>
            <p14:sldId id="280"/>
            <p14:sldId id="281"/>
            <p14:sldId id="282"/>
            <p14:sldId id="283"/>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4"/>
    <p:restoredTop sz="86315"/>
  </p:normalViewPr>
  <p:slideViewPr>
    <p:cSldViewPr snapToGrid="0">
      <p:cViewPr varScale="1">
        <p:scale>
          <a:sx n="125" d="100"/>
          <a:sy n="125" d="100"/>
        </p:scale>
        <p:origin x="176" y="752"/>
      </p:cViewPr>
      <p:guideLst>
        <p:guide orient="horz" pos="1620"/>
        <p:guide pos="2880"/>
      </p:guideLst>
    </p:cSldViewPr>
  </p:slideViewPr>
  <p:outlineViewPr>
    <p:cViewPr>
      <p:scale>
        <a:sx n="33" d="100"/>
        <a:sy n="33" d="100"/>
      </p:scale>
      <p:origin x="0" y="-113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yiNF1PEV5f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46b00cf88_2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2446b00cf88_2_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g2446b00cf88_2_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46b00cf88_2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446b00cf88_2_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Helvetica Neue"/>
              <a:buNone/>
            </a:pPr>
            <a:endParaRPr dirty="0"/>
          </a:p>
        </p:txBody>
      </p:sp>
      <p:sp>
        <p:nvSpPr>
          <p:cNvPr id="182" name="Google Shape;182;g2446b00cf88_2_1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46b00cf88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446b00cf88_2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g2446b00cf88_2_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46b00cf88_2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446b00cf88_2_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6" name="Google Shape;206;g2446b00cf88_2_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46b00cf88_2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446b00cf88_2_2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2446b00cf88_2_2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46b00cf88_2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446b00cf88_2_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2446b00cf88_2_2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446b00cf88_2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446b00cf88_2_2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2446b00cf88_2_2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46b00cf88_2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446b00cf88_2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46b00cf88_2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446b00cf88_2_2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g2446b00cf88_2_2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46b00cf88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446b00cf88_2_2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g2446b00cf88_2_2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454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446b00cf88_2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2446b00cf88_2_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2446b00cf88_2_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446b00cf88_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446b00cf88_2_2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0" name="Google Shape;320;g2446b00cf88_2_2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446b00cf88_2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446b00cf88_2_3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2446b00cf88_2_3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446b00cf88_2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2446b00cf88_2_3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2446b00cf88_2_3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46b00cf88_2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446b00cf88_2_3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g2446b00cf88_2_3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446b00cf88_2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446b00cf88_2_3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2446b00cf88_2_3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446b00cf88_2_3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2446b00cf88_2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446b00cf88_2_3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446b00cf88_2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446b00cf88_2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2446b00cf88_2_3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2446b00cf88_2_3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446b00cf88_2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446b00cf88_2_3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2446b00cf88_2_3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46b00cf88_2_3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8" name="Google Shape;418;g2446b00cf88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446b00cf88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446b00cf88_2_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2446b00cf88_2_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446b00cf88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2446b00cf88_2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Left: Right</a:t>
            </a:r>
            <a:endParaRPr/>
          </a:p>
        </p:txBody>
      </p:sp>
      <p:sp>
        <p:nvSpPr>
          <p:cNvPr id="114" name="Google Shape;114;g2446b00cf88_2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46b00cf88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2446b00cf88_2_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446b00cf88_2_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46b00cf88_2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446b00cf88_2_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Air temperature data collected by GLOBE participants during the total solar eclipse on 21 August 2017. </a:t>
            </a:r>
            <a:r>
              <a:rPr lang="en" u="sng">
                <a:solidFill>
                  <a:schemeClr val="hlink"/>
                </a:solidFill>
                <a:hlinkClick r:id="rId3"/>
              </a:rPr>
              <a:t>https://youtu.be/yiNF1PEV5f8</a:t>
            </a:r>
            <a:r>
              <a:rPr lang="en"/>
              <a:t> </a:t>
            </a:r>
            <a:endParaRPr/>
          </a:p>
        </p:txBody>
      </p:sp>
      <p:sp>
        <p:nvSpPr>
          <p:cNvPr id="135" name="Google Shape;135;g2446b00cf88_2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446b00cf88_2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446b00cf88_2_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g2446b00cf88_2_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46b00cf88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446b00cf88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2446b00cf88_2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46b00cf88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446b00cf88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g2446b00cf88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4484075" y="780700"/>
            <a:ext cx="4198500" cy="1790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4500"/>
              <a:buFont typeface="Oswald"/>
              <a:buNone/>
              <a:defRPr sz="4500">
                <a:latin typeface="Grandview" panose="020B0502040204020203" pitchFamily="34" charset="0"/>
                <a:ea typeface="Grandview" panose="020B0502040204020203" pitchFamily="34" charset="0"/>
                <a:cs typeface="Grandview" panose="020B0502040204020203" pitchFamily="34" charset="0"/>
                <a:sym typeface="Oswa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3" name="Google Shape;13;p2"/>
          <p:cNvSpPr txBox="1">
            <a:spLocks noGrp="1"/>
          </p:cNvSpPr>
          <p:nvPr>
            <p:ph type="subTitle" idx="1"/>
          </p:nvPr>
        </p:nvSpPr>
        <p:spPr>
          <a:xfrm>
            <a:off x="4618475" y="2846675"/>
            <a:ext cx="4064100" cy="5331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atin typeface="+mn-lt"/>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dirty="0"/>
          </a:p>
        </p:txBody>
      </p:sp>
      <p:pic>
        <p:nvPicPr>
          <p:cNvPr id="14" name="Google Shape;14;p2"/>
          <p:cNvPicPr preferRelativeResize="0"/>
          <p:nvPr/>
        </p:nvPicPr>
        <p:blipFill rotWithShape="1">
          <a:blip r:embed="rId2">
            <a:alphaModFix/>
          </a:blip>
          <a:srcRect b="57168"/>
          <a:stretch/>
        </p:blipFill>
        <p:spPr>
          <a:xfrm>
            <a:off x="0" y="3940554"/>
            <a:ext cx="9144000" cy="1202946"/>
          </a:xfrm>
          <a:prstGeom prst="rect">
            <a:avLst/>
          </a:prstGeom>
          <a:noFill/>
          <a:ln>
            <a:noFill/>
          </a:ln>
        </p:spPr>
      </p:pic>
      <p:pic>
        <p:nvPicPr>
          <p:cNvPr id="15" name="Google Shape;15;p2" descr="A picture containing text, clipart&#10;&#10;Description automatically generated"/>
          <p:cNvPicPr preferRelativeResize="0"/>
          <p:nvPr/>
        </p:nvPicPr>
        <p:blipFill rotWithShape="1">
          <a:blip r:embed="rId3">
            <a:alphaModFix/>
          </a:blip>
          <a:srcRect/>
          <a:stretch/>
        </p:blipFill>
        <p:spPr>
          <a:xfrm>
            <a:off x="6522973" y="4736066"/>
            <a:ext cx="950401" cy="293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2"/>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3" name="Google Shape;73;p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78" name="Google Shape;78;p1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424143"/>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02981" y="167427"/>
            <a:ext cx="8747891" cy="55384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500"/>
              <a:buFont typeface="Oswald"/>
              <a:buNone/>
              <a:defRPr sz="2500">
                <a:solidFill>
                  <a:schemeClr val="lt1"/>
                </a:solidFill>
                <a:latin typeface="Grandview" panose="020B0502040204020203" pitchFamily="34" charset="0"/>
                <a:ea typeface="Grandview" panose="020B0502040204020203" pitchFamily="34" charset="0"/>
                <a:cs typeface="Grandview" panose="020B0502040204020203" pitchFamily="34" charset="0"/>
                <a:sym typeface="Oswa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8" name="Google Shape;18;p3"/>
          <p:cNvSpPr txBox="1">
            <a:spLocks noGrp="1"/>
          </p:cNvSpPr>
          <p:nvPr>
            <p:ph type="body" idx="1"/>
          </p:nvPr>
        </p:nvSpPr>
        <p:spPr>
          <a:xfrm>
            <a:off x="202982" y="939997"/>
            <a:ext cx="8747890" cy="3919723"/>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latin typeface="+mn-lt"/>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21" name="Google Shape;21;p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 name="Google Shape;22;p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 name="Google Shape;23;p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 name="Google Shape;27;p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 name="Google Shape;28;p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 name="Google Shape;29;p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 name="Google Shape;34;p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5" name="Google Shape;35;p6"/>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 name="Google Shape;36;p6"/>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7" name="Google Shape;37;p6"/>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 name="Google Shape;38;p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 name="Google Shape;39;p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 name="Google Shape;45;p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 name="Google Shape;52;p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3" name="Google Shape;53;p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4" name="Google Shape;54;p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 name="Google Shape;55;p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0"/>
          <p:cNvSpPr>
            <a:spLocks noGrp="1"/>
          </p:cNvSpPr>
          <p:nvPr>
            <p:ph type="pic" idx="2"/>
          </p:nvPr>
        </p:nvSpPr>
        <p:spPr>
          <a:xfrm>
            <a:off x="3887391" y="740569"/>
            <a:ext cx="4629150" cy="3655219"/>
          </a:xfrm>
          <a:prstGeom prst="rect">
            <a:avLst/>
          </a:prstGeom>
          <a:noFill/>
          <a:ln>
            <a:noFill/>
          </a:ln>
        </p:spPr>
      </p:sp>
      <p:sp>
        <p:nvSpPr>
          <p:cNvPr id="60" name="Google Shape;60;p1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1" name="Google Shape;61;p1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1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randview" panose="020B0502040204020203" pitchFamily="34" charset="0"/>
          <a:ea typeface="Grandview" panose="020B05020402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https://observer.globe.gov/do-globe-observer/eclipse/resource-librar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observer.globe.gov/eclips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observer.globe.gov/do-globe-observer/eclipse/resource-library#espanol" TargetMode="External"/><Relationship Id="rId2" Type="http://schemas.openxmlformats.org/officeDocument/2006/relationships/hyperlink" Target="https://observer.globe.gov/do-globe-observer/eclipse/resource-library"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observer.globe.gov/eclips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observer.globe.gov/toolkit/eclipse-toolki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observer.globe.gov/about/contact-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witter.com/GLOBEProgram" TargetMode="External"/><Relationship Id="rId5" Type="http://schemas.openxmlformats.org/officeDocument/2006/relationships/hyperlink" Target="https://www.facebook.com/TheGLOBEProgram/" TargetMode="Externa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lobe.gov/web/north-america/home/globe-equipment-supplier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globe.gov/web/latin-america-and-caribbean/home/globe-equipment-supplier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hyperlink" Target="https://observer.globe.gov/do-globe-observer/eclipse/resource-librar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vis.globe.gov/"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observer.globe.gov/publications"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bserver.globe.gov/eclipses#studentresearch" TargetMode="External"/><Relationship Id="rId5" Type="http://schemas.openxmlformats.org/officeDocument/2006/relationships/hyperlink" Target="https://doi.org/10.1175/JAMC-D-18-0297.1" TargetMode="External"/><Relationship Id="rId4" Type="http://schemas.openxmlformats.org/officeDocument/2006/relationships/hyperlink" Target="https://observer.globe.gov/eclipse#studentresearch"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solarsystem.nasa.gov/eclipses/2023/oct-14-annular/safet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4"/>
          <p:cNvSpPr txBox="1">
            <a:spLocks/>
          </p:cNvSpPr>
          <p:nvPr/>
        </p:nvSpPr>
        <p:spPr>
          <a:xfrm>
            <a:off x="4165791" y="632665"/>
            <a:ext cx="4673073" cy="17907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4500"/>
              <a:buFont typeface="Arial"/>
              <a:buNone/>
              <a:tabLst/>
              <a:defRPr/>
            </a:pP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r>
              <a:rPr kumimoji="0" lang="en-US" sz="4200" b="0" i="0" u="none" strike="noStrike" kern="0" cap="none" spc="0" normalizeH="0" baseline="0" noProof="0" dirty="0" err="1">
                <a:ln>
                  <a:noFill/>
                </a:ln>
                <a:solidFill>
                  <a:schemeClr val="dk1"/>
                </a:solidFill>
                <a:effectLst/>
                <a:uLnTx/>
                <a:uFillTx/>
                <a:latin typeface="Grandview" panose="020B0502040204020203" pitchFamily="34" charset="0"/>
                <a:ea typeface="Oswald"/>
                <a:cs typeface="Oswald"/>
                <a:sym typeface="Oswald"/>
              </a:rPr>
              <a:t>preparativos</a:t>
            </a: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 para 2023 y 2024</a:t>
            </a:r>
          </a:p>
        </p:txBody>
      </p:sp>
      <p:sp>
        <p:nvSpPr>
          <p:cNvPr id="88" name="Google Shape;88;p14"/>
          <p:cNvSpPr txBox="1">
            <a:spLocks noGrp="1"/>
          </p:cNvSpPr>
          <p:nvPr>
            <p:ph type="ctrTitle"/>
          </p:nvPr>
        </p:nvSpPr>
        <p:spPr>
          <a:xfrm>
            <a:off x="4322618" y="2846388"/>
            <a:ext cx="4359420" cy="5334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dk1"/>
              </a:buClr>
              <a:buSzPts val="3300"/>
              <a:buFont typeface="Arial"/>
              <a:buNone/>
              <a:tabLst/>
              <a:defRPr/>
            </a:pPr>
            <a:r>
              <a:rPr kumimoji="0" lang="en-US" sz="3200" b="0" i="0" u="none" strike="noStrike" kern="0" cap="none" spc="0" normalizeH="0" baseline="0" noProof="0" dirty="0" err="1">
                <a:ln>
                  <a:noFill/>
                </a:ln>
                <a:solidFill>
                  <a:schemeClr val="dk1"/>
                </a:solidFill>
                <a:effectLst/>
                <a:uLnTx/>
                <a:uFillTx/>
                <a:latin typeface="+mn-lt"/>
                <a:ea typeface="Helvetica Neue"/>
                <a:cs typeface="Helvetica Neue"/>
                <a:sym typeface="Helvetica Neue"/>
              </a:rPr>
              <a:t>Introducción</a:t>
            </a:r>
            <a:r>
              <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rPr>
              <a:t> y </a:t>
            </a:r>
            <a:r>
              <a:rPr kumimoji="0" lang="en-US" sz="3200" b="0" i="0" u="none" strike="noStrike" kern="0" cap="none" spc="0" normalizeH="0" baseline="0" noProof="0" dirty="0" err="1">
                <a:ln>
                  <a:noFill/>
                </a:ln>
                <a:solidFill>
                  <a:schemeClr val="dk1"/>
                </a:solidFill>
                <a:effectLst/>
                <a:uLnTx/>
                <a:uFillTx/>
                <a:latin typeface="+mn-lt"/>
                <a:ea typeface="Helvetica Neue"/>
                <a:cs typeface="Helvetica Neue"/>
                <a:sym typeface="Helvetica Neue"/>
              </a:rPr>
              <a:t>seguridad</a:t>
            </a:r>
            <a:endPar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endParaRPr>
          </a:p>
        </p:txBody>
      </p:sp>
      <p:pic>
        <p:nvPicPr>
          <p:cNvPr id="85" name="Google Shape;85;p14" descr="Poster de GLOBE Eclipse, con una imagen de nubes y la corona del Sol durante un eclipse total en el cielo, encima de una escena de un pueblo junto a un lago y el eclipse reflejado en el agua. En primer plano, un adulto y un niño miran una tableta que muestra un gráfico de datos del eclipse y señalan el eclipse en la distancia."/>
          <p:cNvPicPr preferRelativeResize="0"/>
          <p:nvPr/>
        </p:nvPicPr>
        <p:blipFill rotWithShape="1">
          <a:blip r:embed="rId3">
            <a:alphaModFix/>
          </a:blip>
          <a:srcRect l="1089"/>
          <a:stretch/>
        </p:blipFill>
        <p:spPr>
          <a:xfrm>
            <a:off x="786167" y="260131"/>
            <a:ext cx="2779333" cy="4170605"/>
          </a:xfrm>
          <a:prstGeom prst="rect">
            <a:avLst/>
          </a:prstGeom>
          <a:noFill/>
          <a:ln>
            <a:noFill/>
          </a:ln>
        </p:spPr>
      </p:pic>
      <p:sp>
        <p:nvSpPr>
          <p:cNvPr id="89" name="Google Shape;89;p14"/>
          <p:cNvSpPr txBox="1"/>
          <p:nvPr/>
        </p:nvSpPr>
        <p:spPr>
          <a:xfrm>
            <a:off x="850669" y="4416736"/>
            <a:ext cx="2779333" cy="797699"/>
          </a:xfrm>
          <a:prstGeom prst="rect">
            <a:avLst/>
          </a:prstGeom>
          <a:noFill/>
          <a:ln>
            <a:noFill/>
          </a:ln>
        </p:spPr>
        <p:txBody>
          <a:bodyPr spcFirstLastPara="1" wrap="square" lIns="68575" tIns="34275" rIns="68575" bIns="34275" anchor="t" anchorCtr="0">
            <a:normAutofit/>
          </a:bodyPr>
          <a:lstStyle/>
          <a:p>
            <a:pPr marL="0" marR="0" lvl="0" indent="0" algn="ctr" rtl="0">
              <a:lnSpc>
                <a:spcPct val="100000"/>
              </a:lnSpc>
              <a:spcBef>
                <a:spcPts val="0"/>
              </a:spcBef>
              <a:spcAft>
                <a:spcPts val="0"/>
              </a:spcAft>
              <a:buClr>
                <a:schemeClr val="dk1"/>
              </a:buClr>
              <a:buSzPts val="1100"/>
              <a:buFont typeface="Arial"/>
              <a:buNone/>
            </a:pPr>
            <a:r>
              <a:rPr lang="en-US" sz="1100" b="0" i="0" u="none" strike="noStrike" cap="none" dirty="0" err="1">
                <a:solidFill>
                  <a:schemeClr val="dk1"/>
                </a:solidFill>
                <a:latin typeface="+mn-lt"/>
                <a:ea typeface="Helvetica Neue"/>
                <a:cs typeface="Helvetica Neue"/>
                <a:sym typeface="Helvetica Neue"/>
              </a:rPr>
              <a:t>Póster</a:t>
            </a:r>
            <a:r>
              <a:rPr lang="en-US" sz="1100" b="0" i="0" u="none" strike="noStrike" cap="none" dirty="0">
                <a:solidFill>
                  <a:schemeClr val="dk1"/>
                </a:solidFill>
                <a:latin typeface="+mn-lt"/>
                <a:ea typeface="Helvetica Neue"/>
                <a:cs typeface="Helvetica Neue"/>
                <a:sym typeface="Helvetica Neue"/>
              </a:rPr>
              <a:t> GLOBE Eclipse, disponible </a:t>
            </a:r>
            <a:r>
              <a:rPr lang="en-US" sz="1100" b="0" i="0" u="none" strike="noStrike" cap="none" dirty="0" err="1">
                <a:solidFill>
                  <a:schemeClr val="dk1"/>
                </a:solidFill>
                <a:latin typeface="+mn-lt"/>
                <a:ea typeface="Helvetica Neue"/>
                <a:cs typeface="Helvetica Neue"/>
                <a:sym typeface="Helvetica Neue"/>
              </a:rPr>
              <a:t>en</a:t>
            </a:r>
            <a:r>
              <a:rPr lang="en-US" sz="1100" b="0" i="0" u="none" strike="noStrike" cap="none" dirty="0">
                <a:solidFill>
                  <a:schemeClr val="dk1"/>
                </a:solidFill>
                <a:latin typeface="+mn-lt"/>
                <a:ea typeface="Helvetica Neue"/>
                <a:cs typeface="Helvetica Neue"/>
                <a:sym typeface="Helvetica Neue"/>
              </a:rPr>
              <a:t> la </a:t>
            </a:r>
            <a:r>
              <a:rPr lang="en-US" sz="1100" b="0" i="0" u="none" strike="noStrike" cap="none" dirty="0">
                <a:solidFill>
                  <a:srgbClr val="002060"/>
                </a:solidFill>
                <a:latin typeface="+mn-lt"/>
                <a:ea typeface="Helvetica Neue"/>
                <a:cs typeface="Helvetica Neue"/>
                <a:sym typeface="Helvetica Neue"/>
                <a:hlinkClick r:id="rId4">
                  <a:extLst>
                    <a:ext uri="{A12FA001-AC4F-418D-AE19-62706E023703}">
                      <ahyp:hlinkClr xmlns:ahyp="http://schemas.microsoft.com/office/drawing/2018/hyperlinkcolor" val="tx"/>
                    </a:ext>
                  </a:extLst>
                </a:hlinkClick>
              </a:rPr>
              <a:t>biblioteca de recursos</a:t>
            </a:r>
            <a:r>
              <a:rPr lang="en-US" sz="1100" b="0" i="0" u="none" strike="noStrike" cap="none" dirty="0">
                <a:solidFill>
                  <a:schemeClr val="dk1"/>
                </a:solidFill>
                <a:latin typeface="+mn-lt"/>
                <a:ea typeface="Helvetica Neue"/>
                <a:cs typeface="Helvetica Neue"/>
                <a:sym typeface="Helvetica Neue"/>
              </a:rPr>
              <a:t>.</a:t>
            </a:r>
            <a:endParaRPr sz="1100" dirty="0">
              <a:latin typeface="+mn-lt"/>
            </a:endParaRPr>
          </a:p>
        </p:txBody>
      </p:sp>
      <p:pic>
        <p:nvPicPr>
          <p:cNvPr id="84" name="Google Shape;84;p1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22973" y="4736066"/>
            <a:ext cx="950401" cy="293412"/>
          </a:xfrm>
          <a:prstGeom prst="rect">
            <a:avLst/>
          </a:prstGeom>
          <a:noFill/>
          <a:ln>
            <a:noFill/>
          </a:ln>
        </p:spPr>
      </p:pic>
      <p:sp>
        <p:nvSpPr>
          <p:cNvPr id="2" name="TextBox 1">
            <a:extLst>
              <a:ext uri="{FF2B5EF4-FFF2-40B4-BE49-F238E27FC236}">
                <a16:creationId xmlns:a16="http://schemas.microsoft.com/office/drawing/2014/main" id="{4913062E-CDE7-80A4-3B3F-ED4AA5DB9D1C}"/>
              </a:ext>
            </a:extLst>
          </p:cNvPr>
          <p:cNvSpPr txBox="1"/>
          <p:nvPr/>
        </p:nvSpPr>
        <p:spPr>
          <a:xfrm>
            <a:off x="-32658" y="4883051"/>
            <a:ext cx="3385458" cy="276999"/>
          </a:xfrm>
          <a:prstGeom prst="rect">
            <a:avLst/>
          </a:prstGeom>
          <a:noFill/>
        </p:spPr>
        <p:txBody>
          <a:bodyPr wrap="square" rtlCol="0">
            <a:spAutoFit/>
          </a:bodyPr>
          <a:lstStyle/>
          <a:p>
            <a:r>
              <a:rPr lang="en-US" sz="1200" dirty="0" err="1">
                <a:solidFill>
                  <a:schemeClr val="bg1"/>
                </a:solidFill>
              </a:rPr>
              <a:t>Última</a:t>
            </a:r>
            <a:r>
              <a:rPr lang="en-US" sz="1200" dirty="0">
                <a:solidFill>
                  <a:schemeClr val="bg1"/>
                </a:solidFill>
              </a:rPr>
              <a:t> </a:t>
            </a:r>
            <a:r>
              <a:rPr lang="en-US" sz="1200" dirty="0" err="1">
                <a:solidFill>
                  <a:schemeClr val="bg1"/>
                </a:solidFill>
              </a:rPr>
              <a:t>actualización</a:t>
            </a:r>
            <a:r>
              <a:rPr lang="en-US" sz="1200" dirty="0">
                <a:solidFill>
                  <a:schemeClr val="bg1"/>
                </a:solidFill>
              </a:rPr>
              <a:t> </a:t>
            </a:r>
            <a:r>
              <a:rPr lang="en-US" sz="1200" dirty="0" err="1">
                <a:solidFill>
                  <a:schemeClr val="bg1"/>
                </a:solidFill>
              </a:rPr>
              <a:t>el</a:t>
            </a:r>
            <a:r>
              <a:rPr lang="en-US" sz="1200" dirty="0">
                <a:solidFill>
                  <a:schemeClr val="bg1"/>
                </a:solidFill>
              </a:rPr>
              <a:t> 15 </a:t>
            </a:r>
            <a:r>
              <a:rPr lang="en-US" sz="1200" dirty="0" err="1">
                <a:solidFill>
                  <a:schemeClr val="bg1"/>
                </a:solidFill>
              </a:rPr>
              <a:t>septiembre</a:t>
            </a:r>
            <a:r>
              <a:rPr lang="en-US" sz="1200" dirty="0">
                <a:solidFill>
                  <a:schemeClr val="bg1"/>
                </a:solidFill>
              </a:rPr>
              <a:t> de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194175" y="72453"/>
            <a:ext cx="7886700" cy="761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US" sz="2800" dirty="0" err="1">
                <a:solidFill>
                  <a:schemeClr val="lt1"/>
                </a:solidFill>
              </a:rPr>
              <a:t>Uso</a:t>
            </a:r>
            <a:r>
              <a:rPr lang="en-US" sz="2800" dirty="0">
                <a:solidFill>
                  <a:schemeClr val="lt1"/>
                </a:solidFill>
              </a:rPr>
              <a:t> de la </a:t>
            </a:r>
            <a:r>
              <a:rPr lang="en-US" sz="2800" dirty="0" err="1">
                <a:solidFill>
                  <a:schemeClr val="lt1"/>
                </a:solidFill>
              </a:rPr>
              <a:t>herramienta</a:t>
            </a:r>
            <a:r>
              <a:rPr lang="en-US" sz="2800" dirty="0">
                <a:solidFill>
                  <a:schemeClr val="lt1"/>
                </a:solidFill>
              </a:rPr>
              <a:t> GLOBE Eclipse</a:t>
            </a:r>
            <a:endParaRPr sz="2800" dirty="0"/>
          </a:p>
        </p:txBody>
      </p:sp>
      <p:pic>
        <p:nvPicPr>
          <p:cNvPr id="185" name="Google Shape;185;p23" descr="Un teléfono con la pantalla de la aplicación para GLOBE Eclipse (en español) que muestra la cuenta regresiva para la próxima observación, junto a una hoja de paper con datos (opcional)."/>
          <p:cNvPicPr preferRelativeResize="0">
            <a:picLocks noGrp="1"/>
          </p:cNvPicPr>
          <p:nvPr>
            <p:ph type="body" idx="1"/>
          </p:nvPr>
        </p:nvPicPr>
        <p:blipFill rotWithShape="1">
          <a:blip r:embed="rId3">
            <a:alphaModFix/>
          </a:blip>
          <a:srcRect/>
          <a:stretch/>
        </p:blipFill>
        <p:spPr>
          <a:xfrm>
            <a:off x="4015154" y="964246"/>
            <a:ext cx="4490984" cy="3368237"/>
          </a:xfrm>
          <a:prstGeom prst="rect">
            <a:avLst/>
          </a:prstGeom>
          <a:noFill/>
          <a:ln>
            <a:noFill/>
          </a:ln>
        </p:spPr>
      </p:pic>
      <p:sp>
        <p:nvSpPr>
          <p:cNvPr id="187" name="Google Shape;187;p23"/>
          <p:cNvSpPr txBox="1"/>
          <p:nvPr/>
        </p:nvSpPr>
        <p:spPr>
          <a:xfrm>
            <a:off x="510988" y="4385665"/>
            <a:ext cx="3003177" cy="476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err="1">
                <a:solidFill>
                  <a:schemeClr val="lt1"/>
                </a:solidFill>
                <a:latin typeface="+mn-lt"/>
                <a:ea typeface="Helvetica Neue"/>
                <a:cs typeface="Helvetica Neue"/>
                <a:sym typeface="Helvetica Neue"/>
              </a:rPr>
              <a:t>Observadora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usando</a:t>
            </a:r>
            <a:r>
              <a:rPr lang="en-US" sz="1100" dirty="0">
                <a:solidFill>
                  <a:schemeClr val="lt1"/>
                </a:solidFill>
                <a:latin typeface="+mn-lt"/>
                <a:ea typeface="Helvetica Neue"/>
                <a:cs typeface="Helvetica Neue"/>
                <a:sym typeface="Helvetica Neue"/>
              </a:rPr>
              <a:t> la </a:t>
            </a:r>
            <a:r>
              <a:rPr lang="en-US" sz="1100" dirty="0" err="1">
                <a:solidFill>
                  <a:schemeClr val="lt1"/>
                </a:solidFill>
                <a:latin typeface="+mn-lt"/>
                <a:ea typeface="Helvetica Neue"/>
                <a:cs typeface="Helvetica Neue"/>
                <a:sym typeface="Helvetica Neue"/>
              </a:rPr>
              <a:t>herramienta</a:t>
            </a:r>
            <a:r>
              <a:rPr lang="en-US" sz="1100" dirty="0">
                <a:solidFill>
                  <a:schemeClr val="lt1"/>
                </a:solidFill>
                <a:latin typeface="+mn-lt"/>
                <a:ea typeface="Helvetica Neue"/>
                <a:cs typeface="Helvetica Neue"/>
                <a:sym typeface="Helvetica Neue"/>
              </a:rPr>
              <a:t> GLOBE Eclipse </a:t>
            </a:r>
            <a:r>
              <a:rPr lang="en-US" sz="1100" dirty="0" err="1">
                <a:solidFill>
                  <a:schemeClr val="lt1"/>
                </a:solidFill>
                <a:latin typeface="+mn-lt"/>
                <a:ea typeface="Helvetica Neue"/>
                <a:cs typeface="Helvetica Neue"/>
                <a:sym typeface="Helvetica Neue"/>
              </a:rPr>
              <a:t>durante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eclipse total </a:t>
            </a:r>
            <a:r>
              <a:rPr lang="en-US" sz="1100" dirty="0" err="1">
                <a:solidFill>
                  <a:schemeClr val="lt1"/>
                </a:solidFill>
                <a:latin typeface="+mn-lt"/>
                <a:ea typeface="Helvetica Neue"/>
                <a:cs typeface="Helvetica Neue"/>
                <a:sym typeface="Helvetica Neue"/>
              </a:rPr>
              <a:t>en</a:t>
            </a:r>
            <a:r>
              <a:rPr lang="en-US" sz="1100" dirty="0">
                <a:solidFill>
                  <a:schemeClr val="lt1"/>
                </a:solidFill>
                <a:latin typeface="+mn-lt"/>
                <a:ea typeface="Helvetica Neue"/>
                <a:cs typeface="Helvetica Neue"/>
                <a:sym typeface="Helvetica Neue"/>
              </a:rPr>
              <a:t> Argentina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14 de </a:t>
            </a:r>
            <a:r>
              <a:rPr lang="en-US" sz="1100" dirty="0" err="1">
                <a:solidFill>
                  <a:schemeClr val="lt1"/>
                </a:solidFill>
                <a:latin typeface="+mn-lt"/>
                <a:ea typeface="Helvetica Neue"/>
                <a:cs typeface="Helvetica Neue"/>
                <a:sym typeface="Helvetica Neue"/>
              </a:rPr>
              <a:t>diciembre</a:t>
            </a:r>
            <a:r>
              <a:rPr lang="en-US" sz="1100" dirty="0">
                <a:solidFill>
                  <a:schemeClr val="lt1"/>
                </a:solidFill>
                <a:latin typeface="+mn-lt"/>
                <a:ea typeface="Helvetica Neue"/>
                <a:cs typeface="Helvetica Neue"/>
                <a:sym typeface="Helvetica Neue"/>
              </a:rPr>
              <a:t> de 2020. </a:t>
            </a:r>
            <a:r>
              <a:rPr lang="en-US" sz="1100" dirty="0" err="1">
                <a:solidFill>
                  <a:schemeClr val="lt1"/>
                </a:solidFill>
                <a:latin typeface="+mn-lt"/>
                <a:ea typeface="Helvetica Neue"/>
                <a:cs typeface="Helvetica Neue"/>
                <a:sym typeface="Helvetica Neue"/>
              </a:rPr>
              <a:t>Crédio</a:t>
            </a:r>
            <a:r>
              <a:rPr lang="en-US" sz="1100" dirty="0">
                <a:solidFill>
                  <a:schemeClr val="lt1"/>
                </a:solidFill>
                <a:latin typeface="+mn-lt"/>
                <a:ea typeface="Helvetica Neue"/>
                <a:cs typeface="Helvetica Neue"/>
                <a:sym typeface="Helvetica Neue"/>
              </a:rPr>
              <a:t>: Marta Kingsland</a:t>
            </a:r>
            <a:endParaRPr sz="1100" dirty="0">
              <a:solidFill>
                <a:schemeClr val="lt1"/>
              </a:solidFill>
              <a:latin typeface="+mn-lt"/>
              <a:ea typeface="Helvetica Neue"/>
              <a:cs typeface="Helvetica Neue"/>
              <a:sym typeface="Helvetica Neue"/>
            </a:endParaRPr>
          </a:p>
        </p:txBody>
      </p:sp>
      <p:pic>
        <p:nvPicPr>
          <p:cNvPr id="186" name="Google Shape;186;p23" descr="Una niña sostiene un teléfono que muestra la herramienta GLOBE Eclipse con un gráfico en progreso de la temperatura del aire en la pantalla."/>
          <p:cNvPicPr preferRelativeResize="0"/>
          <p:nvPr/>
        </p:nvPicPr>
        <p:blipFill rotWithShape="1">
          <a:blip r:embed="rId4">
            <a:alphaModFix/>
          </a:blip>
          <a:srcRect t="6920"/>
          <a:stretch/>
        </p:blipFill>
        <p:spPr>
          <a:xfrm>
            <a:off x="637863" y="964246"/>
            <a:ext cx="2713980" cy="3368237"/>
          </a:xfrm>
          <a:prstGeom prst="rect">
            <a:avLst/>
          </a:prstGeom>
          <a:noFill/>
          <a:ln>
            <a:noFill/>
          </a:ln>
        </p:spPr>
      </p:pic>
      <p:sp>
        <p:nvSpPr>
          <p:cNvPr id="188" name="Google Shape;188;p23"/>
          <p:cNvSpPr txBox="1"/>
          <p:nvPr/>
        </p:nvSpPr>
        <p:spPr>
          <a:xfrm>
            <a:off x="4127445" y="4376707"/>
            <a:ext cx="4266400" cy="589622"/>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n-US" sz="1100" dirty="0">
                <a:solidFill>
                  <a:schemeClr val="lt1"/>
                </a:solidFill>
                <a:latin typeface="+mn-lt"/>
                <a:ea typeface="Helvetica Neue"/>
                <a:cs typeface="Helvetica Neue"/>
                <a:sym typeface="Helvetica Neue"/>
              </a:rPr>
              <a:t>La </a:t>
            </a:r>
            <a:r>
              <a:rPr lang="en-US" sz="1100" dirty="0" err="1">
                <a:solidFill>
                  <a:schemeClr val="lt1"/>
                </a:solidFill>
                <a:latin typeface="+mn-lt"/>
                <a:ea typeface="Helvetica Neue"/>
                <a:cs typeface="Helvetica Neue"/>
                <a:sym typeface="Helvetica Neue"/>
              </a:rPr>
              <a:t>pantalla</a:t>
            </a:r>
            <a:r>
              <a:rPr lang="en-US" sz="1100" dirty="0">
                <a:solidFill>
                  <a:schemeClr val="lt1"/>
                </a:solidFill>
                <a:latin typeface="+mn-lt"/>
                <a:ea typeface="Helvetica Neue"/>
                <a:cs typeface="Helvetica Neue"/>
                <a:sym typeface="Helvetica Neue"/>
              </a:rPr>
              <a:t> de la </a:t>
            </a:r>
            <a:r>
              <a:rPr lang="en-US" sz="1100" dirty="0" err="1">
                <a:solidFill>
                  <a:schemeClr val="lt1"/>
                </a:solidFill>
                <a:latin typeface="+mn-lt"/>
                <a:ea typeface="Helvetica Neue"/>
                <a:cs typeface="Helvetica Neue"/>
                <a:sym typeface="Helvetica Neue"/>
              </a:rPr>
              <a:t>aplicación</a:t>
            </a:r>
            <a:r>
              <a:rPr lang="en-US" sz="1100" dirty="0">
                <a:solidFill>
                  <a:schemeClr val="lt1"/>
                </a:solidFill>
                <a:latin typeface="+mn-lt"/>
                <a:ea typeface="Helvetica Neue"/>
                <a:cs typeface="Helvetica Neue"/>
                <a:sym typeface="Helvetica Neue"/>
              </a:rPr>
              <a:t> que </a:t>
            </a:r>
            <a:r>
              <a:rPr lang="en-US" sz="1100" dirty="0" err="1">
                <a:solidFill>
                  <a:schemeClr val="lt1"/>
                </a:solidFill>
                <a:latin typeface="+mn-lt"/>
                <a:ea typeface="Helvetica Neue"/>
                <a:cs typeface="Helvetica Neue"/>
                <a:sym typeface="Helvetica Neue"/>
              </a:rPr>
              <a:t>muestra</a:t>
            </a:r>
            <a:r>
              <a:rPr lang="en-US" sz="1100" dirty="0">
                <a:solidFill>
                  <a:schemeClr val="lt1"/>
                </a:solidFill>
                <a:latin typeface="+mn-lt"/>
                <a:ea typeface="Helvetica Neue"/>
                <a:cs typeface="Helvetica Neue"/>
                <a:sym typeface="Helvetica Neue"/>
              </a:rPr>
              <a:t> la </a:t>
            </a:r>
            <a:r>
              <a:rPr lang="en-US" sz="1100" dirty="0" err="1">
                <a:solidFill>
                  <a:schemeClr val="lt1"/>
                </a:solidFill>
                <a:latin typeface="+mn-lt"/>
                <a:ea typeface="Helvetica Neue"/>
                <a:cs typeface="Helvetica Neue"/>
                <a:sym typeface="Helvetica Neue"/>
              </a:rPr>
              <a:t>cuenta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regresiva</a:t>
            </a:r>
            <a:r>
              <a:rPr lang="en-US" sz="1100" dirty="0">
                <a:solidFill>
                  <a:schemeClr val="lt1"/>
                </a:solidFill>
                <a:latin typeface="+mn-lt"/>
                <a:ea typeface="Helvetica Neue"/>
                <a:cs typeface="Helvetica Neue"/>
                <a:sym typeface="Helvetica Neue"/>
              </a:rPr>
              <a:t> para la </a:t>
            </a:r>
            <a:r>
              <a:rPr lang="en-US" sz="1100" dirty="0" err="1">
                <a:solidFill>
                  <a:schemeClr val="lt1"/>
                </a:solidFill>
                <a:latin typeface="+mn-lt"/>
                <a:ea typeface="Helvetica Neue"/>
                <a:cs typeface="Helvetica Neue"/>
                <a:sym typeface="Helvetica Neue"/>
              </a:rPr>
              <a:t>siguiente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observación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así</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como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hoja de </a:t>
            </a:r>
            <a:r>
              <a:rPr lang="en-US" sz="1100" dirty="0" err="1">
                <a:solidFill>
                  <a:schemeClr val="lt1"/>
                </a:solidFill>
                <a:latin typeface="+mn-lt"/>
                <a:ea typeface="Helvetica Neue"/>
                <a:cs typeface="Helvetica Neue"/>
                <a:sym typeface="Helvetica Neue"/>
              </a:rPr>
              <a:t>datos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papel</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opcional</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Pablo Cecchi</a:t>
            </a:r>
            <a:endParaRPr sz="1000" dirty="0">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93"/>
        <p:cNvGrpSpPr/>
        <p:nvPr/>
      </p:nvGrpSpPr>
      <p:grpSpPr>
        <a:xfrm>
          <a:off x="0" y="0"/>
          <a:ext cx="0" cy="0"/>
          <a:chOff x="0" y="0"/>
          <a:chExt cx="0" cy="0"/>
        </a:xfrm>
      </p:grpSpPr>
      <p:sp>
        <p:nvSpPr>
          <p:cNvPr id="200" name="Google Shape;200;p24"/>
          <p:cNvSpPr txBox="1">
            <a:spLocks noGrp="1"/>
          </p:cNvSpPr>
          <p:nvPr>
            <p:ph type="title"/>
          </p:nvPr>
        </p:nvSpPr>
        <p:spPr>
          <a:xfrm>
            <a:off x="2828349" y="263311"/>
            <a:ext cx="4050600" cy="553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US" sz="2800" dirty="0" err="1">
                <a:solidFill>
                  <a:schemeClr val="lt1"/>
                </a:solidFill>
              </a:rPr>
              <a:t>Uso</a:t>
            </a:r>
            <a:r>
              <a:rPr lang="en-US" sz="2800" dirty="0">
                <a:solidFill>
                  <a:schemeClr val="lt1"/>
                </a:solidFill>
              </a:rPr>
              <a:t> de la </a:t>
            </a:r>
            <a:r>
              <a:rPr lang="en-US" sz="2800" dirty="0" err="1">
                <a:solidFill>
                  <a:schemeClr val="lt1"/>
                </a:solidFill>
              </a:rPr>
              <a:t>aplicación</a:t>
            </a:r>
            <a:r>
              <a:rPr lang="en-US" sz="2800" dirty="0">
                <a:solidFill>
                  <a:schemeClr val="lt1"/>
                </a:solidFill>
              </a:rPr>
              <a:t>: </a:t>
            </a:r>
            <a:r>
              <a:rPr lang="en-US" sz="2800" dirty="0" err="1">
                <a:solidFill>
                  <a:schemeClr val="lt1"/>
                </a:solidFill>
              </a:rPr>
              <a:t>configuración</a:t>
            </a:r>
            <a:endParaRPr sz="2800" dirty="0"/>
          </a:p>
        </p:txBody>
      </p:sp>
      <p:sp>
        <p:nvSpPr>
          <p:cNvPr id="194" name="Google Shape;194;p24"/>
          <p:cNvSpPr/>
          <p:nvPr/>
        </p:nvSpPr>
        <p:spPr>
          <a:xfrm>
            <a:off x="2830817" y="1112100"/>
            <a:ext cx="3589407" cy="1191600"/>
          </a:xfrm>
          <a:prstGeom prst="rect">
            <a:avLst/>
          </a:prstGeom>
          <a:noFill/>
          <a:ln>
            <a:noFill/>
          </a:ln>
        </p:spPr>
        <p:txBody>
          <a:bodyPr spcFirstLastPara="1" wrap="square" lIns="68575" tIns="34275" rIns="68575" bIns="34275" anchor="t" anchorCtr="0">
            <a:noAutofit/>
          </a:bodyPr>
          <a:lstStyle/>
          <a:p>
            <a:pPr marL="431800" marR="0" lvl="0" indent="-431800" algn="l" rtl="0">
              <a:spcBef>
                <a:spcPts val="0"/>
              </a:spcBef>
              <a:spcAft>
                <a:spcPts val="0"/>
              </a:spcAft>
              <a:buClr>
                <a:schemeClr val="lt1"/>
              </a:buClr>
              <a:buSzPts val="1800"/>
              <a:buFont typeface="Arial"/>
              <a:buChar char="•"/>
            </a:pPr>
            <a:r>
              <a:rPr lang="en-US" sz="1800" dirty="0" err="1">
                <a:solidFill>
                  <a:schemeClr val="lt1"/>
                </a:solidFill>
                <a:latin typeface="+mn-lt"/>
                <a:ea typeface="Helvetica Neue"/>
                <a:cs typeface="Helvetica Neue"/>
                <a:sym typeface="Helvetica Neue"/>
              </a:rPr>
              <a:t>Configura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el</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tipo</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termómetro</a:t>
            </a:r>
            <a:r>
              <a:rPr lang="en-US" sz="1800" dirty="0">
                <a:solidFill>
                  <a:schemeClr val="lt1"/>
                </a:solidFill>
                <a:latin typeface="+mn-lt"/>
                <a:ea typeface="Helvetica Neue"/>
                <a:cs typeface="Helvetica Neue"/>
                <a:sym typeface="Helvetica Neue"/>
              </a:rPr>
              <a:t> que se </a:t>
            </a:r>
            <a:r>
              <a:rPr lang="en-US" sz="1800" dirty="0" err="1">
                <a:solidFill>
                  <a:schemeClr val="lt1"/>
                </a:solidFill>
                <a:latin typeface="+mn-lt"/>
                <a:ea typeface="Helvetica Neue"/>
                <a:cs typeface="Helvetica Neue"/>
                <a:sym typeface="Helvetica Neue"/>
              </a:rPr>
              <a:t>utilizará</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lleno</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líquido</a:t>
            </a:r>
            <a:r>
              <a:rPr lang="en-US" sz="1800" dirty="0">
                <a:solidFill>
                  <a:schemeClr val="lt1"/>
                </a:solidFill>
                <a:latin typeface="+mn-lt"/>
                <a:ea typeface="Helvetica Neue"/>
                <a:cs typeface="Helvetica Neue"/>
                <a:sym typeface="Helvetica Neue"/>
              </a:rPr>
              <a:t>, digital, </a:t>
            </a:r>
            <a:r>
              <a:rPr lang="en-US" sz="1800" dirty="0" err="1">
                <a:solidFill>
                  <a:schemeClr val="lt1"/>
                </a:solidFill>
                <a:latin typeface="+mn-lt"/>
                <a:ea typeface="Helvetica Neue"/>
                <a:cs typeface="Helvetica Neue"/>
                <a:sym typeface="Helvetica Neue"/>
              </a:rPr>
              <a:t>estación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meteorológica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otro</a:t>
            </a:r>
            <a:r>
              <a:rPr lang="en-US" sz="1800" dirty="0">
                <a:solidFill>
                  <a:schemeClr val="lt1"/>
                </a:solidFill>
                <a:latin typeface="+mn-lt"/>
                <a:ea typeface="Helvetica Neue"/>
                <a:cs typeface="Helvetica Neue"/>
                <a:sym typeface="Helvetica Neue"/>
              </a:rPr>
              <a:t>)</a:t>
            </a:r>
            <a:endParaRPr sz="800" dirty="0">
              <a:latin typeface="+mn-lt"/>
            </a:endParaRPr>
          </a:p>
        </p:txBody>
      </p:sp>
      <p:sp>
        <p:nvSpPr>
          <p:cNvPr id="199" name="Google Shape;199;p24"/>
          <p:cNvSpPr txBox="1"/>
          <p:nvPr/>
        </p:nvSpPr>
        <p:spPr>
          <a:xfrm>
            <a:off x="2828349" y="2379900"/>
            <a:ext cx="6108600" cy="2592987"/>
          </a:xfrm>
          <a:prstGeom prst="rect">
            <a:avLst/>
          </a:prstGeom>
          <a:noFill/>
          <a:ln>
            <a:noFill/>
          </a:ln>
        </p:spPr>
        <p:txBody>
          <a:bodyPr spcFirstLastPara="1" wrap="square" lIns="68575" tIns="34275" rIns="68575" bIns="34275" anchor="t" anchorCtr="0">
            <a:spAutoFit/>
          </a:bodyPr>
          <a:lstStyle/>
          <a:p>
            <a:pPr marL="431800" marR="0" lvl="0" indent="-431800" algn="l" rtl="0">
              <a:spcBef>
                <a:spcPts val="0"/>
              </a:spcBef>
              <a:spcAft>
                <a:spcPts val="600"/>
              </a:spcAft>
              <a:buClr>
                <a:schemeClr val="lt1"/>
              </a:buClr>
              <a:buSzPts val="1800"/>
              <a:buFont typeface="Arial"/>
              <a:buChar char="•"/>
            </a:pPr>
            <a:r>
              <a:rPr lang="en-US" sz="1800" dirty="0" err="1">
                <a:solidFill>
                  <a:schemeClr val="lt1"/>
                </a:solidFill>
                <a:latin typeface="+mn-lt"/>
                <a:ea typeface="Helvetica Neue"/>
                <a:cs typeface="Helvetica Neue"/>
                <a:sym typeface="Helvetica Neue"/>
              </a:rPr>
              <a:t>Elige</a:t>
            </a:r>
            <a:r>
              <a:rPr lang="en-US" sz="1800" dirty="0">
                <a:solidFill>
                  <a:schemeClr val="lt1"/>
                </a:solidFill>
                <a:latin typeface="+mn-lt"/>
                <a:ea typeface="Helvetica Neue"/>
                <a:cs typeface="Helvetica Neue"/>
                <a:sym typeface="Helvetica Neue"/>
              </a:rPr>
              <a:t> Celsius o Fahrenheit para </a:t>
            </a:r>
            <a:r>
              <a:rPr lang="en-US" sz="1800" dirty="0" err="1">
                <a:solidFill>
                  <a:schemeClr val="lt1"/>
                </a:solidFill>
                <a:latin typeface="+mn-lt"/>
                <a:ea typeface="Helvetica Neue"/>
                <a:cs typeface="Helvetica Neue"/>
                <a:sym typeface="Helvetica Neue"/>
              </a:rPr>
              <a:t>mostrar</a:t>
            </a:r>
            <a:r>
              <a:rPr lang="en-US" sz="1800" dirty="0">
                <a:solidFill>
                  <a:schemeClr val="lt1"/>
                </a:solidFill>
                <a:latin typeface="+mn-lt"/>
                <a:ea typeface="Helvetica Neue"/>
                <a:cs typeface="Helvetica Neue"/>
                <a:sym typeface="Helvetica Neue"/>
              </a:rPr>
              <a:t> la </a:t>
            </a:r>
            <a:r>
              <a:rPr lang="en-US" sz="1800" dirty="0" err="1">
                <a:solidFill>
                  <a:schemeClr val="lt1"/>
                </a:solidFill>
                <a:latin typeface="+mn-lt"/>
                <a:ea typeface="Helvetica Neue"/>
                <a:cs typeface="Helvetica Neue"/>
                <a:sym typeface="Helvetica Neue"/>
              </a:rPr>
              <a:t>temperatura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en</a:t>
            </a:r>
            <a:r>
              <a:rPr lang="en-US" sz="1800" dirty="0">
                <a:solidFill>
                  <a:schemeClr val="lt1"/>
                </a:solidFill>
                <a:latin typeface="+mn-lt"/>
                <a:ea typeface="Helvetica Neue"/>
                <a:cs typeface="Helvetica Neue"/>
                <a:sym typeface="Helvetica Neue"/>
              </a:rPr>
              <a:t> la </a:t>
            </a:r>
            <a:r>
              <a:rPr lang="en-US" sz="1800" dirty="0" err="1">
                <a:solidFill>
                  <a:schemeClr val="lt1"/>
                </a:solidFill>
                <a:latin typeface="+mn-lt"/>
                <a:ea typeface="Helvetica Neue"/>
                <a:cs typeface="Helvetica Neue"/>
                <a:sym typeface="Helvetica Neue"/>
              </a:rPr>
              <a:t>aplicación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todos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los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se </a:t>
            </a:r>
            <a:r>
              <a:rPr lang="en-US" sz="1800" dirty="0" err="1">
                <a:solidFill>
                  <a:schemeClr val="lt1"/>
                </a:solidFill>
                <a:latin typeface="+mn-lt"/>
                <a:ea typeface="Helvetica Neue"/>
                <a:cs typeface="Helvetica Neue"/>
                <a:sym typeface="Helvetica Neue"/>
              </a:rPr>
              <a:t>almacenan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en</a:t>
            </a:r>
            <a:r>
              <a:rPr lang="en-US" sz="1800" dirty="0">
                <a:solidFill>
                  <a:schemeClr val="lt1"/>
                </a:solidFill>
                <a:latin typeface="+mn-lt"/>
                <a:ea typeface="Helvetica Neue"/>
                <a:cs typeface="Helvetica Neue"/>
                <a:sym typeface="Helvetica Neue"/>
              </a:rPr>
              <a:t> Celsius </a:t>
            </a:r>
            <a:r>
              <a:rPr lang="en-US" sz="1800" dirty="0" err="1">
                <a:solidFill>
                  <a:schemeClr val="lt1"/>
                </a:solidFill>
                <a:latin typeface="+mn-lt"/>
                <a:ea typeface="Helvetica Neue"/>
                <a:cs typeface="Helvetica Neue"/>
                <a:sym typeface="Helvetica Neue"/>
              </a:rPr>
              <a:t>en</a:t>
            </a:r>
            <a:r>
              <a:rPr lang="en-US" sz="1800" dirty="0">
                <a:solidFill>
                  <a:schemeClr val="lt1"/>
                </a:solidFill>
                <a:latin typeface="+mn-lt"/>
                <a:ea typeface="Helvetica Neue"/>
                <a:cs typeface="Helvetica Neue"/>
                <a:sym typeface="Helvetica Neue"/>
              </a:rPr>
              <a:t> la base de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GLOBE)</a:t>
            </a:r>
            <a:endParaRPr sz="1500" dirty="0">
              <a:solidFill>
                <a:schemeClr val="lt1"/>
              </a:solidFill>
              <a:latin typeface="+mn-lt"/>
              <a:ea typeface="Helvetica Neue"/>
              <a:cs typeface="Helvetica Neue"/>
              <a:sym typeface="Helvetica Neue"/>
            </a:endParaRPr>
          </a:p>
          <a:p>
            <a:pPr marL="431800" marR="0" lvl="0" indent="-431800" algn="l" rtl="0">
              <a:spcBef>
                <a:spcPts val="0"/>
              </a:spcBef>
              <a:spcAft>
                <a:spcPts val="600"/>
              </a:spcAft>
              <a:buClr>
                <a:schemeClr val="lt1"/>
              </a:buClr>
              <a:buSzPts val="1800"/>
              <a:buFont typeface="Arial"/>
              <a:buChar char="•"/>
            </a:pPr>
            <a:r>
              <a:rPr lang="en-US" sz="1800" dirty="0" err="1">
                <a:solidFill>
                  <a:schemeClr val="lt1"/>
                </a:solidFill>
                <a:latin typeface="+mn-lt"/>
                <a:ea typeface="Helvetica Neue"/>
                <a:cs typeface="Helvetica Neue"/>
                <a:sym typeface="Helvetica Neue"/>
              </a:rPr>
              <a:t>Activa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recordatorios</a:t>
            </a:r>
            <a:r>
              <a:rPr lang="en-US" sz="1800" dirty="0">
                <a:solidFill>
                  <a:schemeClr val="lt1"/>
                </a:solidFill>
                <a:latin typeface="+mn-lt"/>
                <a:ea typeface="Helvetica Neue"/>
                <a:cs typeface="Helvetica Neue"/>
                <a:sym typeface="Helvetica Neue"/>
              </a:rPr>
              <a:t> para </a:t>
            </a:r>
            <a:r>
              <a:rPr lang="en-US" sz="1800" dirty="0" err="1">
                <a:solidFill>
                  <a:schemeClr val="lt1"/>
                </a:solidFill>
                <a:latin typeface="+mn-lt"/>
                <a:ea typeface="Helvetica Neue"/>
                <a:cs typeface="Helvetica Neue"/>
                <a:sym typeface="Helvetica Neue"/>
              </a:rPr>
              <a:t>tomar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medidas</a:t>
            </a:r>
            <a:endParaRPr lang="en-US" sz="1500" dirty="0">
              <a:solidFill>
                <a:schemeClr val="lt1"/>
              </a:solidFill>
              <a:latin typeface="+mn-lt"/>
              <a:ea typeface="Helvetica Neue"/>
              <a:cs typeface="Helvetica Neue"/>
              <a:sym typeface="Helvetica Neue"/>
            </a:endParaRPr>
          </a:p>
          <a:p>
            <a:pPr marL="431800" marR="0" lvl="0" indent="-431800" algn="l" rtl="0">
              <a:spcBef>
                <a:spcPts val="0"/>
              </a:spcBef>
              <a:spcAft>
                <a:spcPts val="600"/>
              </a:spcAft>
              <a:buClr>
                <a:schemeClr val="lt1"/>
              </a:buClr>
              <a:buSzPts val="1800"/>
              <a:buFont typeface="Arial"/>
              <a:buChar char="•"/>
            </a:pPr>
            <a:r>
              <a:rPr lang="en-US" sz="1800" dirty="0" err="1">
                <a:solidFill>
                  <a:schemeClr val="lt1"/>
                </a:solidFill>
                <a:latin typeface="+mn-lt"/>
                <a:ea typeface="Helvetica Neue"/>
                <a:cs typeface="Helvetica Neue"/>
                <a:sym typeface="Helvetica Neue"/>
              </a:rPr>
              <a:t>Ubicación</a:t>
            </a:r>
            <a:r>
              <a:rPr lang="en-US" sz="1800" dirty="0">
                <a:solidFill>
                  <a:schemeClr val="lt1"/>
                </a:solidFill>
                <a:latin typeface="+mn-lt"/>
                <a:ea typeface="Helvetica Neue"/>
                <a:cs typeface="Helvetica Neue"/>
                <a:sym typeface="Helvetica Neue"/>
              </a:rPr>
              <a:t> actual (</a:t>
            </a:r>
            <a:r>
              <a:rPr lang="en-US" sz="1800" dirty="0" err="1">
                <a:solidFill>
                  <a:schemeClr val="lt1"/>
                </a:solidFill>
                <a:latin typeface="+mn-lt"/>
                <a:ea typeface="Helvetica Neue"/>
                <a:cs typeface="Helvetica Neue"/>
                <a:sym typeface="Helvetica Neue"/>
              </a:rPr>
              <a:t>establecida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automáticamente</a:t>
            </a:r>
            <a:r>
              <a:rPr lang="en-US" sz="1800" dirty="0">
                <a:solidFill>
                  <a:schemeClr val="lt1"/>
                </a:solidFill>
                <a:latin typeface="+mn-lt"/>
                <a:ea typeface="Helvetica Neue"/>
                <a:cs typeface="Helvetica Neue"/>
                <a:sym typeface="Helvetica Neue"/>
              </a:rPr>
              <a:t>)</a:t>
            </a:r>
            <a:endParaRPr sz="1500" dirty="0">
              <a:solidFill>
                <a:schemeClr val="lt1"/>
              </a:solidFill>
              <a:latin typeface="+mn-lt"/>
              <a:ea typeface="Helvetica Neue"/>
              <a:cs typeface="Helvetica Neue"/>
              <a:sym typeface="Helvetica Neue"/>
            </a:endParaRPr>
          </a:p>
          <a:p>
            <a:pPr marL="431800" marR="0" lvl="0" indent="-431800" algn="l" rtl="0">
              <a:spcBef>
                <a:spcPts val="0"/>
              </a:spcBef>
              <a:spcAft>
                <a:spcPts val="600"/>
              </a:spcAft>
              <a:buClr>
                <a:schemeClr val="lt1"/>
              </a:buClr>
              <a:buSzPts val="1800"/>
              <a:buFont typeface="Arial"/>
              <a:buChar char="•"/>
            </a:pPr>
            <a:r>
              <a:rPr lang="en-US" sz="1800" dirty="0" err="1">
                <a:solidFill>
                  <a:schemeClr val="lt1"/>
                </a:solidFill>
                <a:latin typeface="+mn-lt"/>
                <a:ea typeface="Helvetica Neue"/>
                <a:cs typeface="Helvetica Neue"/>
                <a:sym typeface="Helvetica Neue"/>
              </a:rPr>
              <a:t>Realiza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una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observación</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cobertura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terrestre</a:t>
            </a:r>
            <a:r>
              <a:rPr lang="en-US" sz="1800" dirty="0">
                <a:solidFill>
                  <a:schemeClr val="lt1"/>
                </a:solidFill>
                <a:latin typeface="+mn-lt"/>
                <a:ea typeface="Helvetica Neue"/>
                <a:cs typeface="Helvetica Neue"/>
                <a:sym typeface="Helvetica Neue"/>
              </a:rPr>
              <a:t> para </a:t>
            </a:r>
            <a:r>
              <a:rPr lang="en-US" sz="1800" dirty="0" err="1">
                <a:solidFill>
                  <a:schemeClr val="lt1"/>
                </a:solidFill>
                <a:latin typeface="+mn-lt"/>
                <a:ea typeface="Helvetica Neue"/>
                <a:cs typeface="Helvetica Neue"/>
                <a:sym typeface="Helvetica Neue"/>
              </a:rPr>
              <a:t>informarnos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sobre</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el</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paisaje</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donde</a:t>
            </a:r>
            <a:r>
              <a:rPr lang="en-US" sz="1800" dirty="0">
                <a:solidFill>
                  <a:schemeClr val="lt1"/>
                </a:solidFill>
                <a:latin typeface="+mn-lt"/>
                <a:ea typeface="Helvetica Neue"/>
                <a:cs typeface="Helvetica Neue"/>
                <a:sym typeface="Helvetica Neue"/>
              </a:rPr>
              <a:t> se </a:t>
            </a:r>
            <a:r>
              <a:rPr lang="en-US" sz="1800" dirty="0" err="1">
                <a:solidFill>
                  <a:schemeClr val="lt1"/>
                </a:solidFill>
                <a:latin typeface="+mn-lt"/>
                <a:ea typeface="Helvetica Neue"/>
                <a:cs typeface="Helvetica Neue"/>
                <a:sym typeface="Helvetica Neue"/>
              </a:rPr>
              <a:t>recopilan</a:t>
            </a:r>
            <a:r>
              <a:rPr lang="en-US" sz="1800" dirty="0">
                <a:solidFill>
                  <a:schemeClr val="lt1"/>
                </a:solidFill>
                <a:latin typeface="+mn-lt"/>
                <a:ea typeface="Helvetica Neue"/>
                <a:cs typeface="Helvetica Neue"/>
                <a:sym typeface="Helvetica Neue"/>
              </a:rPr>
              <a:t> las </a:t>
            </a:r>
            <a:r>
              <a:rPr lang="en-US" sz="1800" dirty="0" err="1">
                <a:solidFill>
                  <a:schemeClr val="lt1"/>
                </a:solidFill>
                <a:latin typeface="+mn-lt"/>
                <a:ea typeface="Helvetica Neue"/>
                <a:cs typeface="Helvetica Neue"/>
                <a:sym typeface="Helvetica Neue"/>
              </a:rPr>
              <a:t>observaciones</a:t>
            </a:r>
            <a:endParaRPr sz="1800" dirty="0">
              <a:solidFill>
                <a:schemeClr val="lt1"/>
              </a:solidFill>
              <a:latin typeface="+mn-lt"/>
              <a:ea typeface="Helvetica Neue"/>
              <a:cs typeface="Helvetica Neue"/>
              <a:sym typeface="Helvetica Neue"/>
            </a:endParaRPr>
          </a:p>
        </p:txBody>
      </p:sp>
      <p:sp>
        <p:nvSpPr>
          <p:cNvPr id="201" name="Google Shape;201;p24"/>
          <p:cNvSpPr txBox="1"/>
          <p:nvPr/>
        </p:nvSpPr>
        <p:spPr>
          <a:xfrm>
            <a:off x="6420224" y="1555200"/>
            <a:ext cx="2822388" cy="748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100" dirty="0" err="1">
                <a:solidFill>
                  <a:schemeClr val="lt1"/>
                </a:solidFill>
                <a:latin typeface="+mn-lt"/>
                <a:ea typeface="Helvetica Neue"/>
                <a:cs typeface="Helvetica Neue"/>
                <a:sym typeface="Helvetica Neue"/>
              </a:rPr>
              <a:t>Termómetros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ejemplo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 NOTA: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aplicación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meteorológica</a:t>
            </a:r>
            <a:r>
              <a:rPr lang="en-US" sz="1100" dirty="0">
                <a:solidFill>
                  <a:schemeClr val="lt1"/>
                </a:solidFill>
                <a:latin typeface="+mn-lt"/>
                <a:ea typeface="Helvetica Neue"/>
                <a:cs typeface="Helvetica Neue"/>
                <a:sym typeface="Helvetica Neue"/>
              </a:rPr>
              <a:t> no </a:t>
            </a:r>
            <a:r>
              <a:rPr lang="en-US" sz="1100" dirty="0" err="1">
                <a:solidFill>
                  <a:schemeClr val="lt1"/>
                </a:solidFill>
                <a:latin typeface="+mn-lt"/>
                <a:ea typeface="Helvetica Neue"/>
                <a:cs typeface="Helvetica Neue"/>
                <a:sym typeface="Helvetica Neue"/>
              </a:rPr>
              <a:t>cuenta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como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otra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debe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tener</a:t>
            </a:r>
            <a:r>
              <a:rPr lang="en-US" sz="1100" dirty="0">
                <a:solidFill>
                  <a:schemeClr val="lt1"/>
                </a:solidFill>
                <a:latin typeface="+mn-lt"/>
                <a:ea typeface="Helvetica Neue"/>
                <a:cs typeface="Helvetica Neue"/>
                <a:sym typeface="Helvetica Neue"/>
              </a:rPr>
              <a:t> un </a:t>
            </a:r>
            <a:r>
              <a:rPr lang="en-US" sz="1100" dirty="0" err="1">
                <a:solidFill>
                  <a:schemeClr val="lt1"/>
                </a:solidFill>
                <a:latin typeface="+mn-lt"/>
                <a:ea typeface="Helvetica Neue"/>
                <a:cs typeface="Helvetica Neue"/>
                <a:sym typeface="Helvetica Neue"/>
              </a:rPr>
              <a:t>termómetro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físico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separado</a:t>
            </a:r>
            <a:r>
              <a:rPr lang="en-US" sz="1100" dirty="0">
                <a:solidFill>
                  <a:schemeClr val="lt1"/>
                </a:solidFill>
                <a:latin typeface="+mn-lt"/>
                <a:ea typeface="Helvetica Neue"/>
                <a:cs typeface="Helvetica Neue"/>
                <a:sym typeface="Helvetica Neue"/>
              </a:rPr>
              <a:t>.</a:t>
            </a:r>
            <a:endParaRPr sz="1100" dirty="0">
              <a:latin typeface="+mn-lt"/>
            </a:endParaRPr>
          </a:p>
        </p:txBody>
      </p:sp>
      <p:pic>
        <p:nvPicPr>
          <p:cNvPr id="202" name="Google Shape;202;p24" descr="Una variedad de termómetros que se pueden usar para medir la temperatura del aire, desde la izquierda: una unidad de estación meteorológica portátil, un termómetro simple lleno de alcohol con un respaldo de metal, un termómetro digital con sondas separadas en los cables, un termómetro lleno de alcohol protegido con plástico, un registrador de datos de temperatura."/>
          <p:cNvPicPr preferRelativeResize="0"/>
          <p:nvPr/>
        </p:nvPicPr>
        <p:blipFill rotWithShape="1">
          <a:blip r:embed="rId3">
            <a:alphaModFix/>
          </a:blip>
          <a:srcRect l="22475" t="10389" r="22737" b="18356"/>
          <a:stretch/>
        </p:blipFill>
        <p:spPr>
          <a:xfrm>
            <a:off x="6685051" y="79024"/>
            <a:ext cx="2026066" cy="1476175"/>
          </a:xfrm>
          <a:prstGeom prst="rect">
            <a:avLst/>
          </a:prstGeom>
          <a:noFill/>
          <a:ln>
            <a:noFill/>
          </a:ln>
        </p:spPr>
      </p:pic>
      <p:pic>
        <p:nvPicPr>
          <p:cNvPr id="1026" name="Picture 2" descr="La página de configuración de la herramienta GLOBE Eclipse, con opciones para seleccionar un tipo de termómetro, mostrar las temperaturas en Celsius o Fahrenheit, activar la alarma de medición, una visualización de la ubicación actual y un mensaje para realizar una observación de la cobertura terrestre">
            <a:extLst>
              <a:ext uri="{FF2B5EF4-FFF2-40B4-BE49-F238E27FC236}">
                <a16:creationId xmlns:a16="http://schemas.microsoft.com/office/drawing/2014/main" id="{BC591373-9336-5793-73AC-5A9E01413B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59" b="8149"/>
          <a:stretch/>
        </p:blipFill>
        <p:spPr bwMode="auto">
          <a:xfrm>
            <a:off x="185446" y="263311"/>
            <a:ext cx="2510489" cy="45986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94;p24">
            <a:extLst>
              <a:ext uri="{FF2B5EF4-FFF2-40B4-BE49-F238E27FC236}">
                <a16:creationId xmlns:a16="http://schemas.microsoft.com/office/drawing/2014/main" id="{44F6A768-E9C8-3AB6-2752-4D00EA2656DF}"/>
              </a:ext>
            </a:extLst>
          </p:cNvPr>
          <p:cNvSpPr/>
          <p:nvPr/>
        </p:nvSpPr>
        <p:spPr>
          <a:xfrm>
            <a:off x="323014" y="3613400"/>
            <a:ext cx="2372921" cy="553800"/>
          </a:xfrm>
          <a:prstGeom prst="rect">
            <a:avLst/>
          </a:prstGeom>
          <a:solidFill>
            <a:schemeClr val="tx1"/>
          </a:solidFill>
          <a:ln>
            <a:noFill/>
          </a:ln>
        </p:spPr>
        <p:txBody>
          <a:bodyPr spcFirstLastPara="1" wrap="square" lIns="68575" tIns="34275" rIns="68575" bIns="34275" anchor="t" anchorCtr="0">
            <a:noAutofit/>
          </a:bodyPr>
          <a:lstStyle/>
          <a:p>
            <a:pPr marR="0" lvl="0" algn="l" rtl="0">
              <a:spcBef>
                <a:spcPts val="0"/>
              </a:spcBef>
              <a:spcAft>
                <a:spcPts val="0"/>
              </a:spcAft>
              <a:buClr>
                <a:schemeClr val="lt1"/>
              </a:buClr>
              <a:buSzPts val="1800"/>
            </a:pPr>
            <a:r>
              <a:rPr lang="en-US" sz="800" dirty="0" err="1">
                <a:solidFill>
                  <a:schemeClr val="lt1"/>
                </a:solidFill>
                <a:latin typeface="+mn-lt"/>
                <a:ea typeface="Helvetica Neue"/>
                <a:cs typeface="Helvetica Neue"/>
                <a:sym typeface="Helvetica Neue"/>
              </a:rPr>
              <a:t>Realice</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una</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observación</a:t>
            </a:r>
            <a:r>
              <a:rPr lang="en-US" sz="800" dirty="0">
                <a:solidFill>
                  <a:schemeClr val="lt1"/>
                </a:solidFill>
                <a:latin typeface="+mn-lt"/>
                <a:ea typeface="Helvetica Neue"/>
                <a:cs typeface="Helvetica Neue"/>
                <a:sym typeface="Helvetica Neue"/>
              </a:rPr>
              <a:t> de la </a:t>
            </a:r>
            <a:r>
              <a:rPr lang="en-US" sz="800" dirty="0" err="1">
                <a:solidFill>
                  <a:schemeClr val="lt1"/>
                </a:solidFill>
                <a:latin typeface="+mn-lt"/>
                <a:ea typeface="Helvetica Neue"/>
                <a:cs typeface="Helvetica Neue"/>
                <a:sym typeface="Helvetica Neue"/>
              </a:rPr>
              <a:t>cobertura</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terrestre</a:t>
            </a:r>
            <a:r>
              <a:rPr lang="en-US" sz="800" dirty="0">
                <a:solidFill>
                  <a:schemeClr val="lt1"/>
                </a:solidFill>
                <a:latin typeface="+mn-lt"/>
                <a:ea typeface="Helvetica Neue"/>
                <a:cs typeface="Helvetica Neue"/>
                <a:sym typeface="Helvetica Neue"/>
              </a:rPr>
              <a:t> para </a:t>
            </a:r>
            <a:r>
              <a:rPr lang="en-US" sz="800" dirty="0" err="1">
                <a:solidFill>
                  <a:schemeClr val="lt1"/>
                </a:solidFill>
                <a:latin typeface="+mn-lt"/>
                <a:ea typeface="Helvetica Neue"/>
                <a:cs typeface="Helvetica Neue"/>
                <a:sym typeface="Helvetica Neue"/>
              </a:rPr>
              <a:t>caracterizar</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tu</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ubicación</a:t>
            </a:r>
            <a:r>
              <a:rPr lang="en-US" sz="800" dirty="0">
                <a:solidFill>
                  <a:schemeClr val="lt1"/>
                </a:solidFill>
                <a:latin typeface="+mn-lt"/>
                <a:ea typeface="Helvetica Neue"/>
                <a:cs typeface="Helvetica Neue"/>
                <a:sym typeface="Helvetica Neue"/>
              </a:rPr>
              <a:t> e </a:t>
            </a:r>
            <a:r>
              <a:rPr lang="en-US" sz="800" dirty="0" err="1">
                <a:solidFill>
                  <a:schemeClr val="lt1"/>
                </a:solidFill>
                <a:latin typeface="+mn-lt"/>
                <a:ea typeface="Helvetica Neue"/>
                <a:cs typeface="Helvetica Neue"/>
                <a:sym typeface="Helvetica Neue"/>
              </a:rPr>
              <a:t>incluya</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tu</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termómetro</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en</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una</a:t>
            </a:r>
            <a:r>
              <a:rPr lang="en-US" sz="800" dirty="0">
                <a:solidFill>
                  <a:schemeClr val="lt1"/>
                </a:solidFill>
                <a:latin typeface="+mn-lt"/>
                <a:ea typeface="Helvetica Neue"/>
                <a:cs typeface="Helvetica Neue"/>
                <a:sym typeface="Helvetica Neue"/>
              </a:rPr>
              <a:t> de </a:t>
            </a:r>
            <a:r>
              <a:rPr lang="en-US" sz="800" dirty="0" err="1">
                <a:solidFill>
                  <a:schemeClr val="lt1"/>
                </a:solidFill>
                <a:latin typeface="+mn-lt"/>
                <a:ea typeface="Helvetica Neue"/>
                <a:cs typeface="Helvetica Neue"/>
                <a:sym typeface="Helvetica Neue"/>
              </a:rPr>
              <a:t>tus</a:t>
            </a:r>
            <a:r>
              <a:rPr lang="en-US" sz="800" dirty="0">
                <a:solidFill>
                  <a:schemeClr val="lt1"/>
                </a:solidFill>
                <a:latin typeface="+mn-lt"/>
                <a:ea typeface="Helvetica Neue"/>
                <a:cs typeface="Helvetica Neue"/>
                <a:sym typeface="Helvetica Neue"/>
              </a:rPr>
              <a:t> </a:t>
            </a:r>
            <a:r>
              <a:rPr lang="en-US" sz="800" dirty="0" err="1">
                <a:solidFill>
                  <a:schemeClr val="lt1"/>
                </a:solidFill>
                <a:latin typeface="+mn-lt"/>
                <a:ea typeface="Helvetica Neue"/>
                <a:cs typeface="Helvetica Neue"/>
                <a:sym typeface="Helvetica Neue"/>
              </a:rPr>
              <a:t>fotografías</a:t>
            </a:r>
            <a:r>
              <a:rPr lang="en-US" sz="800" dirty="0">
                <a:solidFill>
                  <a:schemeClr val="lt1"/>
                </a:solidFill>
                <a:latin typeface="+mn-lt"/>
                <a:ea typeface="Helvetica Neue"/>
                <a:cs typeface="Helvetica Neue"/>
                <a:sym typeface="Helvetica Neue"/>
              </a:rPr>
              <a:t>.</a:t>
            </a:r>
            <a:endParaRPr sz="100" dirty="0">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21" name="Google Shape;221;p25"/>
          <p:cNvSpPr txBox="1">
            <a:spLocks noGrp="1"/>
          </p:cNvSpPr>
          <p:nvPr>
            <p:ph type="title"/>
          </p:nvPr>
        </p:nvSpPr>
        <p:spPr>
          <a:xfrm>
            <a:off x="2129323" y="274801"/>
            <a:ext cx="6682983" cy="590893"/>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err="1">
                <a:ln>
                  <a:noFill/>
                </a:ln>
                <a:solidFill>
                  <a:schemeClr val="lt1"/>
                </a:solidFill>
                <a:effectLst/>
                <a:uLnTx/>
                <a:uFillTx/>
                <a:ea typeface="Oswald"/>
                <a:cs typeface="Oswald"/>
                <a:sym typeface="Oswald"/>
              </a:rPr>
              <a:t>Uso</a:t>
            </a:r>
            <a:r>
              <a:rPr kumimoji="0" lang="en-US" sz="2800" b="0" i="0" u="none" strike="noStrike" kern="0" cap="none" spc="0" normalizeH="0" baseline="0" noProof="0" dirty="0">
                <a:ln>
                  <a:noFill/>
                </a:ln>
                <a:solidFill>
                  <a:schemeClr val="lt1"/>
                </a:solidFill>
                <a:effectLst/>
                <a:uLnTx/>
                <a:uFillTx/>
                <a:ea typeface="Oswald"/>
                <a:cs typeface="Oswald"/>
                <a:sym typeface="Oswald"/>
              </a:rPr>
              <a:t> de la </a:t>
            </a:r>
            <a:r>
              <a:rPr kumimoji="0" lang="en-US" sz="2800" b="0" i="0" u="none" strike="noStrike" kern="0" cap="none" spc="0" normalizeH="0" baseline="0" noProof="0" dirty="0" err="1">
                <a:ln>
                  <a:noFill/>
                </a:ln>
                <a:solidFill>
                  <a:schemeClr val="lt1"/>
                </a:solidFill>
                <a:effectLst/>
                <a:uLnTx/>
                <a:uFillTx/>
                <a:ea typeface="Oswald"/>
                <a:cs typeface="Oswald"/>
                <a:sym typeface="Oswald"/>
              </a:rPr>
              <a:t>aplicación</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pantalla</a:t>
            </a:r>
            <a:r>
              <a:rPr kumimoji="0" lang="en-US" sz="2800" b="0" i="0" u="none" strike="noStrike" kern="0" cap="none" spc="0" normalizeH="0" baseline="0" noProof="0" dirty="0">
                <a:ln>
                  <a:noFill/>
                </a:ln>
                <a:solidFill>
                  <a:schemeClr val="lt1"/>
                </a:solidFill>
                <a:effectLst/>
                <a:uLnTx/>
                <a:uFillTx/>
                <a:ea typeface="Oswald"/>
                <a:cs typeface="Oswald"/>
                <a:sym typeface="Oswald"/>
              </a:rPr>
              <a:t> de </a:t>
            </a:r>
            <a:r>
              <a:rPr kumimoji="0" lang="en-US" sz="2800" b="0" i="0" u="none" strike="noStrike" kern="0" cap="none" spc="0" normalizeH="0" baseline="0" noProof="0" dirty="0" err="1">
                <a:ln>
                  <a:noFill/>
                </a:ln>
                <a:solidFill>
                  <a:schemeClr val="lt1"/>
                </a:solidFill>
                <a:effectLst/>
                <a:uLnTx/>
                <a:uFillTx/>
                <a:ea typeface="Oswald"/>
                <a:cs typeface="Oswald"/>
                <a:sym typeface="Oswald"/>
              </a:rPr>
              <a:t>recopilación</a:t>
            </a:r>
            <a:r>
              <a:rPr kumimoji="0" lang="en-US" sz="2800" b="0" i="0" u="none" strike="noStrike" kern="0" cap="none" spc="0" normalizeH="0" baseline="0" noProof="0" dirty="0">
                <a:ln>
                  <a:noFill/>
                </a:ln>
                <a:solidFill>
                  <a:schemeClr val="lt1"/>
                </a:solidFill>
                <a:effectLst/>
                <a:uLnTx/>
                <a:uFillTx/>
                <a:ea typeface="Oswald"/>
                <a:cs typeface="Oswald"/>
                <a:sym typeface="Oswald"/>
              </a:rPr>
              <a:t> de </a:t>
            </a:r>
            <a:r>
              <a:rPr kumimoji="0" lang="en-US" sz="2800" b="0" i="0" u="none" strike="noStrike" kern="0" cap="none" spc="0" normalizeH="0" baseline="0" noProof="0" dirty="0" err="1">
                <a:ln>
                  <a:noFill/>
                </a:ln>
                <a:solidFill>
                  <a:schemeClr val="lt1"/>
                </a:solidFill>
                <a:effectLst/>
                <a:uLnTx/>
                <a:uFillTx/>
                <a:ea typeface="Oswald"/>
                <a:cs typeface="Oswald"/>
                <a:sym typeface="Oswald"/>
              </a:rPr>
              <a:t>datos</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18" name="Google Shape;218;p25"/>
          <p:cNvSpPr/>
          <p:nvPr/>
        </p:nvSpPr>
        <p:spPr>
          <a:xfrm>
            <a:off x="5736215" y="1356161"/>
            <a:ext cx="3286085" cy="9002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dirty="0">
                <a:solidFill>
                  <a:schemeClr val="lt1"/>
                </a:solidFill>
                <a:latin typeface="+mn-lt"/>
                <a:ea typeface="Helvetica Neue"/>
                <a:cs typeface="Helvetica Neue"/>
                <a:sym typeface="Helvetica Neue"/>
              </a:rPr>
              <a:t>La </a:t>
            </a:r>
            <a:r>
              <a:rPr lang="en-US" sz="1800" dirty="0" err="1">
                <a:solidFill>
                  <a:schemeClr val="lt1"/>
                </a:solidFill>
                <a:latin typeface="+mn-lt"/>
                <a:ea typeface="Helvetica Neue"/>
                <a:cs typeface="Helvetica Neue"/>
                <a:sym typeface="Helvetica Neue"/>
              </a:rPr>
              <a:t>parte</a:t>
            </a:r>
            <a:r>
              <a:rPr lang="en-US" sz="1800" dirty="0">
                <a:solidFill>
                  <a:schemeClr val="lt1"/>
                </a:solidFill>
                <a:latin typeface="+mn-lt"/>
                <a:ea typeface="Helvetica Neue"/>
                <a:cs typeface="Helvetica Neue"/>
                <a:sym typeface="Helvetica Neue"/>
              </a:rPr>
              <a:t> superior </a:t>
            </a:r>
            <a:r>
              <a:rPr lang="en-US" sz="1800" dirty="0" err="1">
                <a:solidFill>
                  <a:schemeClr val="lt1"/>
                </a:solidFill>
                <a:latin typeface="+mn-lt"/>
                <a:ea typeface="Helvetica Neue"/>
                <a:cs typeface="Helvetica Neue"/>
                <a:sym typeface="Helvetica Neue"/>
              </a:rPr>
              <a:t>muestra</a:t>
            </a:r>
            <a:r>
              <a:rPr lang="en-US" sz="1800" dirty="0">
                <a:solidFill>
                  <a:schemeClr val="lt1"/>
                </a:solidFill>
                <a:latin typeface="+mn-lt"/>
                <a:ea typeface="Helvetica Neue"/>
                <a:cs typeface="Helvetica Neue"/>
                <a:sym typeface="Helvetica Neue"/>
              </a:rPr>
              <a:t> la hora del eclipse </a:t>
            </a:r>
            <a:r>
              <a:rPr lang="en-US" sz="1800" dirty="0" err="1">
                <a:solidFill>
                  <a:schemeClr val="lt1"/>
                </a:solidFill>
                <a:latin typeface="+mn-lt"/>
                <a:ea typeface="Helvetica Neue"/>
                <a:cs typeface="Helvetica Neue"/>
                <a:sym typeface="Helvetica Neue"/>
              </a:rPr>
              <a:t>máximo</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según</a:t>
            </a:r>
            <a:r>
              <a:rPr lang="en-US" sz="1800" dirty="0">
                <a:solidFill>
                  <a:schemeClr val="lt1"/>
                </a:solidFill>
                <a:latin typeface="+mn-lt"/>
                <a:ea typeface="Helvetica Neue"/>
                <a:cs typeface="Helvetica Neue"/>
                <a:sym typeface="Helvetica Neue"/>
              </a:rPr>
              <a:t> la </a:t>
            </a:r>
            <a:r>
              <a:rPr lang="en-US" sz="1800" dirty="0" err="1">
                <a:solidFill>
                  <a:schemeClr val="lt1"/>
                </a:solidFill>
                <a:latin typeface="+mn-lt"/>
                <a:ea typeface="Helvetica Neue"/>
                <a:cs typeface="Helvetica Neue"/>
                <a:sym typeface="Helvetica Neue"/>
              </a:rPr>
              <a:t>ubicación</a:t>
            </a:r>
            <a:r>
              <a:rPr lang="en-US" sz="1800" dirty="0">
                <a:solidFill>
                  <a:schemeClr val="lt1"/>
                </a:solidFill>
                <a:latin typeface="+mn-lt"/>
                <a:ea typeface="Helvetica Neue"/>
                <a:cs typeface="Helvetica Neue"/>
                <a:sym typeface="Helvetica Neue"/>
              </a:rPr>
              <a:t> actual</a:t>
            </a:r>
            <a:endParaRPr sz="1100" dirty="0">
              <a:latin typeface="+mn-lt"/>
            </a:endParaRPr>
          </a:p>
        </p:txBody>
      </p:sp>
      <p:sp>
        <p:nvSpPr>
          <p:cNvPr id="220" name="Google Shape;220;p25"/>
          <p:cNvSpPr/>
          <p:nvPr/>
        </p:nvSpPr>
        <p:spPr>
          <a:xfrm>
            <a:off x="5760700" y="2769352"/>
            <a:ext cx="3261600" cy="1803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dirty="0">
                <a:solidFill>
                  <a:schemeClr val="lt1"/>
                </a:solidFill>
                <a:latin typeface="+mn-lt"/>
                <a:ea typeface="Helvetica Neue"/>
                <a:cs typeface="Helvetica Neue"/>
                <a:sym typeface="Helvetica Neue"/>
              </a:rPr>
              <a:t>Los </a:t>
            </a:r>
            <a:r>
              <a:rPr lang="en-US" sz="1800" dirty="0" err="1">
                <a:solidFill>
                  <a:schemeClr val="lt1"/>
                </a:solidFill>
                <a:latin typeface="+mn-lt"/>
                <a:ea typeface="Helvetica Neue"/>
                <a:cs typeface="Helvetica Neue"/>
                <a:sym typeface="Helvetica Neue"/>
              </a:rPr>
              <a:t>botones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navegan</a:t>
            </a:r>
            <a:r>
              <a:rPr lang="en-US" sz="1800" dirty="0">
                <a:solidFill>
                  <a:schemeClr val="lt1"/>
                </a:solidFill>
                <a:latin typeface="+mn-lt"/>
                <a:ea typeface="Helvetica Neue"/>
                <a:cs typeface="Helvetica Neue"/>
                <a:sym typeface="Helvetica Neue"/>
              </a:rPr>
              <a:t> a las </a:t>
            </a:r>
            <a:r>
              <a:rPr lang="en-US" sz="1800" dirty="0" err="1">
                <a:solidFill>
                  <a:schemeClr val="lt1"/>
                </a:solidFill>
                <a:latin typeface="+mn-lt"/>
                <a:ea typeface="Helvetica Neue"/>
                <a:cs typeface="Helvetica Neue"/>
                <a:sym typeface="Helvetica Neue"/>
              </a:rPr>
              <a:t>páginas</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seguridad</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introducción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configuración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ajustes</a:t>
            </a:r>
            <a:r>
              <a:rPr lang="en-US" sz="1800" dirty="0">
                <a:solidFill>
                  <a:schemeClr val="lt1"/>
                </a:solidFill>
                <a:latin typeface="+mn-lt"/>
                <a:ea typeface="Helvetica Neue"/>
                <a:cs typeface="Helvetica Neue"/>
                <a:sym typeface="Helvetica Neue"/>
              </a:rPr>
              <a:t> (consulta la </a:t>
            </a:r>
            <a:r>
              <a:rPr lang="en-US" sz="1800" dirty="0" err="1">
                <a:solidFill>
                  <a:schemeClr val="lt1"/>
                </a:solidFill>
                <a:latin typeface="+mn-lt"/>
                <a:ea typeface="Helvetica Neue"/>
                <a:cs typeface="Helvetica Neue"/>
                <a:sym typeface="Helvetica Neue"/>
              </a:rPr>
              <a:t>diapositiva</a:t>
            </a:r>
            <a:r>
              <a:rPr lang="en-US" sz="1800" dirty="0">
                <a:solidFill>
                  <a:schemeClr val="lt1"/>
                </a:solidFill>
                <a:latin typeface="+mn-lt"/>
                <a:ea typeface="Helvetica Neue"/>
                <a:cs typeface="Helvetica Neue"/>
                <a:sym typeface="Helvetica Neue"/>
              </a:rPr>
              <a:t> anterior) y </a:t>
            </a:r>
            <a:r>
              <a:rPr lang="en-US" sz="1800" dirty="0" err="1">
                <a:solidFill>
                  <a:schemeClr val="lt1"/>
                </a:solidFill>
                <a:latin typeface="+mn-lt"/>
                <a:ea typeface="Helvetica Neue"/>
                <a:cs typeface="Helvetica Neue"/>
                <a:sym typeface="Helvetica Neue"/>
              </a:rPr>
              <a:t>una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lista</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los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ya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recopilados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respectivamente</a:t>
            </a:r>
            <a:endParaRPr sz="1100" dirty="0">
              <a:latin typeface="+mn-lt"/>
            </a:endParaRPr>
          </a:p>
        </p:txBody>
      </p:sp>
      <p:pic>
        <p:nvPicPr>
          <p:cNvPr id="5" name="Picture 4" descr="La página principal de aterrizaje de la herramienta GLOBE Eclipse.">
            <a:extLst>
              <a:ext uri="{FF2B5EF4-FFF2-40B4-BE49-F238E27FC236}">
                <a16:creationId xmlns:a16="http://schemas.microsoft.com/office/drawing/2014/main" id="{A67D96DE-E95D-1370-3E01-AC59693BD417}"/>
              </a:ext>
            </a:extLst>
          </p:cNvPr>
          <p:cNvPicPr>
            <a:picLocks noChangeAspect="1"/>
          </p:cNvPicPr>
          <p:nvPr/>
        </p:nvPicPr>
        <p:blipFill>
          <a:blip r:embed="rId3"/>
          <a:stretch>
            <a:fillRect/>
          </a:stretch>
        </p:blipFill>
        <p:spPr>
          <a:xfrm>
            <a:off x="197373" y="88900"/>
            <a:ext cx="1765896" cy="4965700"/>
          </a:xfrm>
          <a:prstGeom prst="rect">
            <a:avLst/>
          </a:prstGeom>
        </p:spPr>
      </p:pic>
      <p:pic>
        <p:nvPicPr>
          <p:cNvPr id="6" name="Picture 5" descr="Ejemplo de visualización de la hora en la herramienta Eclipse: Hora máxima 1:19, hora actual 1:12">
            <a:extLst>
              <a:ext uri="{FF2B5EF4-FFF2-40B4-BE49-F238E27FC236}">
                <a16:creationId xmlns:a16="http://schemas.microsoft.com/office/drawing/2014/main" id="{70A391F3-7783-3730-EDE0-FA2AC3AF20E5}"/>
              </a:ext>
            </a:extLst>
          </p:cNvPr>
          <p:cNvPicPr>
            <a:picLocks noChangeAspect="1"/>
          </p:cNvPicPr>
          <p:nvPr/>
        </p:nvPicPr>
        <p:blipFill rotWithShape="1">
          <a:blip r:embed="rId3"/>
          <a:srcRect t="17525" b="76990"/>
          <a:stretch/>
        </p:blipFill>
        <p:spPr>
          <a:xfrm>
            <a:off x="2543957" y="1580538"/>
            <a:ext cx="2926857" cy="451462"/>
          </a:xfrm>
          <a:prstGeom prst="rect">
            <a:avLst/>
          </a:prstGeom>
        </p:spPr>
      </p:pic>
      <p:pic>
        <p:nvPicPr>
          <p:cNvPr id="7" name="Picture 6" descr="Botones de opciones para la herramienta GLOBE Eclipse, desde la izquierda un triángulo con un signo de exclamación para ir a la introducción e información de seguridad, un icono de engranaje para ir a la página de configuración y un icono de gráfico de barras para ir a la página de revisión/edición de datos.">
            <a:extLst>
              <a:ext uri="{FF2B5EF4-FFF2-40B4-BE49-F238E27FC236}">
                <a16:creationId xmlns:a16="http://schemas.microsoft.com/office/drawing/2014/main" id="{68148368-65D1-F1AD-89D7-228FEACB09C2}"/>
              </a:ext>
            </a:extLst>
          </p:cNvPr>
          <p:cNvPicPr>
            <a:picLocks noChangeAspect="1"/>
          </p:cNvPicPr>
          <p:nvPr/>
        </p:nvPicPr>
        <p:blipFill rotWithShape="1">
          <a:blip r:embed="rId3"/>
          <a:srcRect t="22675" b="66831"/>
          <a:stretch/>
        </p:blipFill>
        <p:spPr>
          <a:xfrm>
            <a:off x="2543957" y="3221193"/>
            <a:ext cx="3050689" cy="90021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40" name="Google Shape;240;p26"/>
          <p:cNvSpPr txBox="1">
            <a:spLocks noGrp="1"/>
          </p:cNvSpPr>
          <p:nvPr>
            <p:ph type="title"/>
          </p:nvPr>
        </p:nvSpPr>
        <p:spPr>
          <a:xfrm>
            <a:off x="2092960" y="137160"/>
            <a:ext cx="7077456" cy="590893"/>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2558"/>
              <a:buFont typeface="Arial"/>
              <a:buNone/>
              <a:tabLst/>
              <a:defRPr/>
            </a:pPr>
            <a:r>
              <a:rPr kumimoji="0" lang="en-US" sz="2800" b="0" i="0" u="none" strike="noStrike" kern="0" cap="none" spc="0" normalizeH="0" baseline="0" noProof="0" dirty="0" err="1">
                <a:ln>
                  <a:noFill/>
                </a:ln>
                <a:solidFill>
                  <a:schemeClr val="lt1"/>
                </a:solidFill>
                <a:effectLst/>
                <a:uLnTx/>
                <a:uFillTx/>
                <a:ea typeface="Oswald"/>
                <a:cs typeface="Oswald"/>
                <a:sym typeface="Oswald"/>
              </a:rPr>
              <a:t>Uso</a:t>
            </a:r>
            <a:r>
              <a:rPr kumimoji="0" lang="en-US" sz="2800" b="0" i="0" u="none" strike="noStrike" kern="0" cap="none" spc="0" normalizeH="0" baseline="0" noProof="0" dirty="0">
                <a:ln>
                  <a:noFill/>
                </a:ln>
                <a:solidFill>
                  <a:schemeClr val="lt1"/>
                </a:solidFill>
                <a:effectLst/>
                <a:uLnTx/>
                <a:uFillTx/>
                <a:ea typeface="Oswald"/>
                <a:cs typeface="Oswald"/>
                <a:sym typeface="Oswald"/>
              </a:rPr>
              <a:t> de la </a:t>
            </a:r>
            <a:r>
              <a:rPr kumimoji="0" lang="en-US" sz="2800" b="0" i="0" u="none" strike="noStrike" kern="0" cap="none" spc="0" normalizeH="0" baseline="0" noProof="0" dirty="0" err="1">
                <a:ln>
                  <a:noFill/>
                </a:ln>
                <a:solidFill>
                  <a:schemeClr val="lt1"/>
                </a:solidFill>
                <a:effectLst/>
                <a:uLnTx/>
                <a:uFillTx/>
                <a:ea typeface="Oswald"/>
                <a:cs typeface="Oswald"/>
                <a:sym typeface="Oswald"/>
              </a:rPr>
              <a:t>aplicación</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ingreso</a:t>
            </a:r>
            <a:r>
              <a:rPr kumimoji="0" lang="en-US" sz="2800" b="0" i="0" u="none" strike="noStrike" kern="0" cap="none" spc="0" normalizeH="0" baseline="0" noProof="0" dirty="0">
                <a:ln>
                  <a:noFill/>
                </a:ln>
                <a:solidFill>
                  <a:schemeClr val="lt1"/>
                </a:solidFill>
                <a:effectLst/>
                <a:uLnTx/>
                <a:uFillTx/>
                <a:ea typeface="Oswald"/>
                <a:cs typeface="Oswald"/>
                <a:sym typeface="Oswald"/>
              </a:rPr>
              <a:t> de </a:t>
            </a:r>
            <a:r>
              <a:rPr kumimoji="0" lang="en-US" sz="2800" b="0" i="0" u="none" strike="noStrike" kern="0" cap="none" spc="0" normalizeH="0" baseline="0" noProof="0" dirty="0" err="1">
                <a:ln>
                  <a:noFill/>
                </a:ln>
                <a:solidFill>
                  <a:schemeClr val="lt1"/>
                </a:solidFill>
                <a:effectLst/>
                <a:uLnTx/>
                <a:uFillTx/>
                <a:ea typeface="Oswald"/>
                <a:cs typeface="Oswald"/>
                <a:sym typeface="Oswald"/>
              </a:rPr>
              <a:t>datos</a:t>
            </a:r>
            <a:r>
              <a:rPr kumimoji="0" lang="en-US" sz="2800" b="0" i="0" u="none" strike="noStrike" kern="0" cap="none" spc="0" normalizeH="0" baseline="0" noProof="0" dirty="0">
                <a:ln>
                  <a:noFill/>
                </a:ln>
                <a:solidFill>
                  <a:schemeClr val="lt1"/>
                </a:solidFill>
                <a:effectLst/>
                <a:uLnTx/>
                <a:uFillTx/>
                <a:ea typeface="Oswald"/>
                <a:cs typeface="Oswald"/>
                <a:sym typeface="Oswald"/>
              </a:rPr>
              <a:t> de </a:t>
            </a:r>
            <a:r>
              <a:rPr kumimoji="0" lang="en-US" sz="2800" b="0" i="0" u="none" strike="noStrike" kern="0" cap="none" spc="0" normalizeH="0" baseline="0" noProof="0" dirty="0" err="1">
                <a:ln>
                  <a:noFill/>
                </a:ln>
                <a:solidFill>
                  <a:schemeClr val="lt1"/>
                </a:solidFill>
                <a:effectLst/>
                <a:uLnTx/>
                <a:uFillTx/>
                <a:ea typeface="Oswald"/>
                <a:cs typeface="Oswald"/>
                <a:sym typeface="Oswald"/>
              </a:rPr>
              <a:t>temperatura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38" name="Google Shape;238;p26"/>
          <p:cNvSpPr/>
          <p:nvPr/>
        </p:nvSpPr>
        <p:spPr>
          <a:xfrm>
            <a:off x="2124635" y="2784682"/>
            <a:ext cx="4130086" cy="2008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dirty="0">
                <a:solidFill>
                  <a:schemeClr val="lt1"/>
                </a:solidFill>
                <a:latin typeface="+mn-lt"/>
                <a:ea typeface="Helvetica Neue"/>
                <a:cs typeface="Helvetica Neue"/>
                <a:sym typeface="Helvetica Neue"/>
              </a:rPr>
              <a:t>La </a:t>
            </a:r>
            <a:r>
              <a:rPr lang="en-US" sz="1800" dirty="0" err="1">
                <a:solidFill>
                  <a:schemeClr val="lt1"/>
                </a:solidFill>
                <a:latin typeface="+mn-lt"/>
                <a:ea typeface="Helvetica Neue"/>
                <a:cs typeface="Helvetica Neue"/>
                <a:sym typeface="Helvetica Neue"/>
              </a:rPr>
              <a:t>pantalla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muestra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una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cuenta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regresiva</a:t>
            </a:r>
            <a:r>
              <a:rPr lang="en-US" sz="1800" dirty="0">
                <a:solidFill>
                  <a:schemeClr val="lt1"/>
                </a:solidFill>
                <a:latin typeface="+mn-lt"/>
                <a:ea typeface="Helvetica Neue"/>
                <a:cs typeface="Helvetica Neue"/>
                <a:sym typeface="Helvetica Neue"/>
              </a:rPr>
              <a:t> hasta </a:t>
            </a:r>
            <a:r>
              <a:rPr lang="en-US" sz="1800" dirty="0" err="1">
                <a:solidFill>
                  <a:schemeClr val="lt1"/>
                </a:solidFill>
                <a:latin typeface="+mn-lt"/>
                <a:ea typeface="Helvetica Neue"/>
                <a:cs typeface="Helvetica Neue"/>
                <a:sym typeface="Helvetica Neue"/>
              </a:rPr>
              <a:t>el</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momento</a:t>
            </a:r>
            <a:r>
              <a:rPr lang="en-US" sz="1800" dirty="0">
                <a:solidFill>
                  <a:schemeClr val="lt1"/>
                </a:solidFill>
                <a:latin typeface="+mn-lt"/>
                <a:ea typeface="Helvetica Neue"/>
                <a:cs typeface="Helvetica Neue"/>
                <a:sym typeface="Helvetica Neue"/>
              </a:rPr>
              <a:t> de la </a:t>
            </a:r>
            <a:r>
              <a:rPr lang="en-US" sz="1800" dirty="0" err="1">
                <a:solidFill>
                  <a:schemeClr val="lt1"/>
                </a:solidFill>
                <a:latin typeface="+mn-lt"/>
                <a:ea typeface="Helvetica Neue"/>
                <a:cs typeface="Helvetica Neue"/>
                <a:sym typeface="Helvetica Neue"/>
              </a:rPr>
              <a:t>próxima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observación</a:t>
            </a:r>
            <a:r>
              <a:rPr lang="en-US" sz="1800" dirty="0">
                <a:solidFill>
                  <a:schemeClr val="lt1"/>
                </a:solidFill>
                <a:latin typeface="+mn-lt"/>
                <a:ea typeface="Helvetica Neue"/>
                <a:cs typeface="Helvetica Neue"/>
                <a:sym typeface="Helvetica Neue"/>
              </a:rPr>
              <a:t>, o "</a:t>
            </a:r>
            <a:r>
              <a:rPr lang="en-US" sz="1800" dirty="0" err="1">
                <a:solidFill>
                  <a:schemeClr val="lt1"/>
                </a:solidFill>
                <a:latin typeface="+mn-lt"/>
                <a:ea typeface="Helvetica Neue"/>
                <a:cs typeface="Helvetica Neue"/>
                <a:sym typeface="Helvetica Neue"/>
              </a:rPr>
              <a:t>Ingresar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ahora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cuando</a:t>
            </a:r>
            <a:r>
              <a:rPr lang="en-US" sz="1800" dirty="0">
                <a:solidFill>
                  <a:schemeClr val="lt1"/>
                </a:solidFill>
                <a:latin typeface="+mn-lt"/>
                <a:ea typeface="Helvetica Neue"/>
                <a:cs typeface="Helvetica Neue"/>
                <a:sym typeface="Helvetica Neue"/>
              </a:rPr>
              <a:t> es hora de </a:t>
            </a:r>
            <a:r>
              <a:rPr lang="en-US" sz="1800" dirty="0" err="1">
                <a:solidFill>
                  <a:schemeClr val="lt1"/>
                </a:solidFill>
                <a:latin typeface="+mn-lt"/>
                <a:ea typeface="Helvetica Neue"/>
                <a:cs typeface="Helvetica Neue"/>
                <a:sym typeface="Helvetica Neue"/>
              </a:rPr>
              <a:t>recopilar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otra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medición</a:t>
            </a:r>
            <a:r>
              <a:rPr lang="en-US" sz="1800" dirty="0">
                <a:solidFill>
                  <a:schemeClr val="lt1"/>
                </a:solidFill>
                <a:latin typeface="+mn-lt"/>
                <a:ea typeface="Helvetica Neue"/>
                <a:cs typeface="Helvetica Neue"/>
                <a:sym typeface="Helvetica Neue"/>
              </a:rPr>
              <a:t> de la </a:t>
            </a:r>
            <a:r>
              <a:rPr lang="en-US" sz="1800" dirty="0" err="1">
                <a:solidFill>
                  <a:schemeClr val="lt1"/>
                </a:solidFill>
                <a:latin typeface="+mn-lt"/>
                <a:ea typeface="Helvetica Neue"/>
                <a:cs typeface="Helvetica Neue"/>
                <a:sym typeface="Helvetica Neue"/>
              </a:rPr>
              <a:t>temperatura</a:t>
            </a:r>
            <a:r>
              <a:rPr lang="en-US" sz="1800" dirty="0">
                <a:solidFill>
                  <a:schemeClr val="lt1"/>
                </a:solidFill>
                <a:latin typeface="+mn-lt"/>
                <a:ea typeface="Helvetica Neue"/>
                <a:cs typeface="Helvetica Neue"/>
                <a:sym typeface="Helvetica Neue"/>
              </a:rPr>
              <a:t> del </a:t>
            </a:r>
            <a:r>
              <a:rPr lang="en-US" sz="1800" dirty="0" err="1">
                <a:solidFill>
                  <a:schemeClr val="lt1"/>
                </a:solidFill>
                <a:latin typeface="+mn-lt"/>
                <a:ea typeface="Helvetica Neue"/>
                <a:cs typeface="Helvetica Neue"/>
                <a:sym typeface="Helvetica Neue"/>
              </a:rPr>
              <a:t>aire</a:t>
            </a:r>
            <a:r>
              <a:rPr lang="en-US" sz="1800" dirty="0">
                <a:solidFill>
                  <a:schemeClr val="lt1"/>
                </a:solidFill>
                <a:latin typeface="+mn-lt"/>
                <a:ea typeface="Helvetica Neue"/>
                <a:cs typeface="Helvetica Neue"/>
                <a:sym typeface="Helvetica Neue"/>
              </a:rPr>
              <a:t>. Al </a:t>
            </a:r>
            <a:r>
              <a:rPr lang="en-US" sz="1800" dirty="0" err="1">
                <a:solidFill>
                  <a:schemeClr val="lt1"/>
                </a:solidFill>
                <a:latin typeface="+mn-lt"/>
                <a:ea typeface="Helvetica Neue"/>
                <a:cs typeface="Helvetica Neue"/>
                <a:sym typeface="Helvetica Neue"/>
              </a:rPr>
              <a:t>tocar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Ingresar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ahora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aparece</a:t>
            </a:r>
            <a:r>
              <a:rPr lang="en-US" sz="1800" dirty="0">
                <a:solidFill>
                  <a:schemeClr val="lt1"/>
                </a:solidFill>
                <a:latin typeface="+mn-lt"/>
                <a:ea typeface="Helvetica Neue"/>
                <a:cs typeface="Helvetica Neue"/>
                <a:sym typeface="Helvetica Neue"/>
              </a:rPr>
              <a:t> un </a:t>
            </a:r>
            <a:r>
              <a:rPr lang="en-US" sz="1800" dirty="0" err="1">
                <a:solidFill>
                  <a:schemeClr val="lt1"/>
                </a:solidFill>
                <a:latin typeface="+mn-lt"/>
                <a:ea typeface="Helvetica Neue"/>
                <a:cs typeface="Helvetica Neue"/>
                <a:sym typeface="Helvetica Neue"/>
              </a:rPr>
              <a:t>menú</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selección</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valores</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temperatura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derecha</a:t>
            </a:r>
            <a:r>
              <a:rPr lang="en-US" sz="1800" dirty="0">
                <a:solidFill>
                  <a:schemeClr val="lt1"/>
                </a:solidFill>
                <a:latin typeface="+mn-lt"/>
                <a:ea typeface="Helvetica Neue"/>
                <a:cs typeface="Helvetica Neue"/>
                <a:sym typeface="Helvetica Neue"/>
              </a:rPr>
              <a:t>).</a:t>
            </a:r>
            <a:endParaRPr sz="1100" dirty="0">
              <a:latin typeface="+mn-lt"/>
            </a:endParaRPr>
          </a:p>
        </p:txBody>
      </p:sp>
      <p:pic>
        <p:nvPicPr>
          <p:cNvPr id="239" name="Google Shape;239;p26" descr="Un menú desplegable que permite la selección de la temperatura del aire actual."/>
          <p:cNvPicPr preferRelativeResize="0"/>
          <p:nvPr/>
        </p:nvPicPr>
        <p:blipFill rotWithShape="1">
          <a:blip r:embed="rId3">
            <a:alphaModFix/>
          </a:blip>
          <a:srcRect t="4581" b="8519"/>
          <a:stretch/>
        </p:blipFill>
        <p:spPr>
          <a:xfrm>
            <a:off x="6383418" y="832746"/>
            <a:ext cx="2446202" cy="3779122"/>
          </a:xfrm>
          <a:prstGeom prst="rect">
            <a:avLst/>
          </a:prstGeom>
          <a:noFill/>
          <a:ln>
            <a:noFill/>
          </a:ln>
        </p:spPr>
      </p:pic>
      <p:pic>
        <p:nvPicPr>
          <p:cNvPr id="3074" name="Picture 2" descr="Cuenta regresiva para la próxima observación, en este caso dentro de nueve minutos y 51 segundos">
            <a:extLst>
              <a:ext uri="{FF2B5EF4-FFF2-40B4-BE49-F238E27FC236}">
                <a16:creationId xmlns:a16="http://schemas.microsoft.com/office/drawing/2014/main" id="{3C0D9180-DBD6-AFB8-7A31-D954EA92FC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654" b="39753"/>
          <a:stretch/>
        </p:blipFill>
        <p:spPr bwMode="auto">
          <a:xfrm>
            <a:off x="2751957" y="865213"/>
            <a:ext cx="3036248" cy="8269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tón que indica que es hora de ingresar datos ahora.">
            <a:extLst>
              <a:ext uri="{FF2B5EF4-FFF2-40B4-BE49-F238E27FC236}">
                <a16:creationId xmlns:a16="http://schemas.microsoft.com/office/drawing/2014/main" id="{9AC8ABFD-BA12-A362-FED3-DE3B35B6CE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901" b="39506"/>
          <a:stretch/>
        </p:blipFill>
        <p:spPr bwMode="auto">
          <a:xfrm>
            <a:off x="2760583" y="1881676"/>
            <a:ext cx="3036248" cy="826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F2F406-4205-B731-5F3E-9730F1289FF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7373" y="88900"/>
            <a:ext cx="1765896" cy="4965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60" name="Google Shape;260;p27"/>
          <p:cNvSpPr txBox="1">
            <a:spLocks noGrp="1"/>
          </p:cNvSpPr>
          <p:nvPr>
            <p:ph type="title"/>
          </p:nvPr>
        </p:nvSpPr>
        <p:spPr>
          <a:xfrm>
            <a:off x="2054859" y="137160"/>
            <a:ext cx="6827285" cy="512064"/>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err="1">
                <a:ln>
                  <a:noFill/>
                </a:ln>
                <a:solidFill>
                  <a:schemeClr val="lt1"/>
                </a:solidFill>
                <a:effectLst/>
                <a:uLnTx/>
                <a:uFillTx/>
                <a:ea typeface="Oswald"/>
                <a:cs typeface="Oswald"/>
                <a:sym typeface="Oswald"/>
              </a:rPr>
              <a:t>Uso</a:t>
            </a:r>
            <a:r>
              <a:rPr kumimoji="0" lang="en-US" sz="2800" b="0" i="0" u="none" strike="noStrike" kern="0" cap="none" spc="0" normalizeH="0" baseline="0" noProof="0" dirty="0">
                <a:ln>
                  <a:noFill/>
                </a:ln>
                <a:solidFill>
                  <a:schemeClr val="lt1"/>
                </a:solidFill>
                <a:effectLst/>
                <a:uLnTx/>
                <a:uFillTx/>
                <a:ea typeface="Oswald"/>
                <a:cs typeface="Oswald"/>
                <a:sym typeface="Oswald"/>
              </a:rPr>
              <a:t> de la </a:t>
            </a:r>
            <a:r>
              <a:rPr kumimoji="0" lang="en-US" sz="2800" b="0" i="0" u="none" strike="noStrike" kern="0" cap="none" spc="0" normalizeH="0" baseline="0" noProof="0" dirty="0" err="1">
                <a:ln>
                  <a:noFill/>
                </a:ln>
                <a:solidFill>
                  <a:schemeClr val="lt1"/>
                </a:solidFill>
                <a:effectLst/>
                <a:uLnTx/>
                <a:uFillTx/>
                <a:ea typeface="Oswald"/>
                <a:cs typeface="Oswald"/>
                <a:sym typeface="Oswald"/>
              </a:rPr>
              <a:t>aplicación</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revisar</a:t>
            </a:r>
            <a:r>
              <a:rPr kumimoji="0" lang="en-US" sz="2800" b="0" i="0" u="none" strike="noStrike" kern="0" cap="none" spc="0" normalizeH="0" baseline="0" noProof="0" dirty="0">
                <a:ln>
                  <a:noFill/>
                </a:ln>
                <a:solidFill>
                  <a:schemeClr val="lt1"/>
                </a:solidFill>
                <a:effectLst/>
                <a:uLnTx/>
                <a:uFillTx/>
                <a:ea typeface="Oswald"/>
                <a:cs typeface="Oswald"/>
                <a:sym typeface="Oswald"/>
              </a:rPr>
              <a:t>/</a:t>
            </a:r>
            <a:r>
              <a:rPr kumimoji="0" lang="en-US" sz="2800" b="0" i="0" u="none" strike="noStrike" kern="0" cap="none" spc="0" normalizeH="0" baseline="0" noProof="0" dirty="0" err="1">
                <a:ln>
                  <a:noFill/>
                </a:ln>
                <a:solidFill>
                  <a:schemeClr val="lt1"/>
                </a:solidFill>
                <a:effectLst/>
                <a:uLnTx/>
                <a:uFillTx/>
                <a:ea typeface="Oswald"/>
                <a:cs typeface="Oswald"/>
                <a:sym typeface="Oswald"/>
              </a:rPr>
              <a:t>editar</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datos</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47" name="Google Shape;247;p27"/>
          <p:cNvSpPr/>
          <p:nvPr/>
        </p:nvSpPr>
        <p:spPr>
          <a:xfrm>
            <a:off x="2344740" y="2533338"/>
            <a:ext cx="3327341" cy="145421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dirty="0">
                <a:solidFill>
                  <a:schemeClr val="lt1"/>
                </a:solidFill>
                <a:latin typeface="+mn-lt"/>
                <a:ea typeface="Helvetica Neue"/>
                <a:cs typeface="Helvetica Neue"/>
                <a:sym typeface="Helvetica Neue"/>
              </a:rPr>
              <a:t>El </a:t>
            </a:r>
            <a:r>
              <a:rPr lang="en-US" sz="1800" dirty="0" err="1">
                <a:solidFill>
                  <a:schemeClr val="lt1"/>
                </a:solidFill>
                <a:latin typeface="+mn-lt"/>
                <a:ea typeface="Helvetica Neue"/>
                <a:cs typeface="Helvetica Neue"/>
                <a:sym typeface="Helvetica Neue"/>
              </a:rPr>
              <a:t>ícono</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gráfico</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va</a:t>
            </a:r>
            <a:r>
              <a:rPr lang="en-US" sz="1800" dirty="0">
                <a:solidFill>
                  <a:schemeClr val="lt1"/>
                </a:solidFill>
                <a:latin typeface="+mn-lt"/>
                <a:ea typeface="Helvetica Neue"/>
                <a:cs typeface="Helvetica Neue"/>
                <a:sym typeface="Helvetica Neue"/>
              </a:rPr>
              <a:t> a </a:t>
            </a:r>
            <a:r>
              <a:rPr lang="en-US" sz="1800" dirty="0" err="1">
                <a:solidFill>
                  <a:schemeClr val="lt1"/>
                </a:solidFill>
                <a:latin typeface="+mn-lt"/>
                <a:ea typeface="Helvetica Neue"/>
                <a:cs typeface="Helvetica Neue"/>
                <a:sym typeface="Helvetica Neue"/>
              </a:rPr>
              <a:t>una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lista</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temperatura</a:t>
            </a:r>
            <a:r>
              <a:rPr lang="en-US" sz="1800" dirty="0">
                <a:solidFill>
                  <a:schemeClr val="lt1"/>
                </a:solidFill>
                <a:latin typeface="+mn-lt"/>
                <a:ea typeface="Helvetica Neue"/>
                <a:cs typeface="Helvetica Neue"/>
                <a:sym typeface="Helvetica Neue"/>
              </a:rPr>
              <a:t> del </a:t>
            </a:r>
            <a:r>
              <a:rPr lang="en-US" sz="1800" dirty="0" err="1">
                <a:solidFill>
                  <a:schemeClr val="lt1"/>
                </a:solidFill>
                <a:latin typeface="+mn-lt"/>
                <a:ea typeface="Helvetica Neue"/>
                <a:cs typeface="Helvetica Neue"/>
                <a:sym typeface="Helvetica Neue"/>
              </a:rPr>
              <a:t>aire</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recolectados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previamente</a:t>
            </a:r>
            <a:r>
              <a:rPr lang="en-US" sz="1800" dirty="0">
                <a:solidFill>
                  <a:schemeClr val="lt1"/>
                </a:solidFill>
                <a:latin typeface="+mn-lt"/>
                <a:ea typeface="Helvetica Neue"/>
                <a:cs typeface="Helvetica Neue"/>
                <a:sym typeface="Helvetica Neue"/>
              </a:rPr>
              <a:t>, con </a:t>
            </a:r>
            <a:r>
              <a:rPr lang="en-US" sz="1800" dirty="0" err="1">
                <a:solidFill>
                  <a:schemeClr val="lt1"/>
                </a:solidFill>
                <a:latin typeface="+mn-lt"/>
                <a:ea typeface="Helvetica Neue"/>
                <a:cs typeface="Helvetica Neue"/>
                <a:sym typeface="Helvetica Neue"/>
              </a:rPr>
              <a:t>opciones</a:t>
            </a:r>
            <a:r>
              <a:rPr lang="en-US" sz="1800" dirty="0">
                <a:solidFill>
                  <a:schemeClr val="lt1"/>
                </a:solidFill>
                <a:latin typeface="+mn-lt"/>
                <a:ea typeface="Helvetica Neue"/>
                <a:cs typeface="Helvetica Neue"/>
                <a:sym typeface="Helvetica Neue"/>
              </a:rPr>
              <a:t> para </a:t>
            </a:r>
            <a:r>
              <a:rPr lang="en-US" sz="1800" dirty="0" err="1">
                <a:solidFill>
                  <a:schemeClr val="lt1"/>
                </a:solidFill>
                <a:latin typeface="+mn-lt"/>
                <a:ea typeface="Helvetica Neue"/>
                <a:cs typeface="Helvetica Neue"/>
                <a:sym typeface="Helvetica Neue"/>
              </a:rPr>
              <a:t>editar</a:t>
            </a:r>
            <a:r>
              <a:rPr lang="en-US" sz="1800" dirty="0">
                <a:solidFill>
                  <a:schemeClr val="lt1"/>
                </a:solidFill>
                <a:latin typeface="+mn-lt"/>
                <a:ea typeface="Helvetica Neue"/>
                <a:cs typeface="Helvetica Neue"/>
                <a:sym typeface="Helvetica Neue"/>
              </a:rPr>
              <a:t> o </a:t>
            </a:r>
            <a:r>
              <a:rPr lang="en-US" sz="1800" dirty="0" err="1">
                <a:solidFill>
                  <a:schemeClr val="lt1"/>
                </a:solidFill>
                <a:latin typeface="+mn-lt"/>
                <a:ea typeface="Helvetica Neue"/>
                <a:cs typeface="Helvetica Neue"/>
                <a:sym typeface="Helvetica Neue"/>
              </a:rPr>
              <a:t>eliminar</a:t>
            </a:r>
            <a:r>
              <a:rPr lang="en-US" sz="1800" dirty="0">
                <a:solidFill>
                  <a:schemeClr val="lt1"/>
                </a:solidFill>
                <a:latin typeface="+mn-lt"/>
                <a:ea typeface="Helvetica Neue"/>
                <a:cs typeface="Helvetica Neue"/>
                <a:sym typeface="Helvetica Neue"/>
              </a:rPr>
              <a:t> puntos de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si</a:t>
            </a:r>
            <a:r>
              <a:rPr lang="en-US" sz="1800" dirty="0">
                <a:solidFill>
                  <a:schemeClr val="lt1"/>
                </a:solidFill>
                <a:latin typeface="+mn-lt"/>
                <a:ea typeface="Helvetica Neue"/>
                <a:cs typeface="Helvetica Neue"/>
                <a:sym typeface="Helvetica Neue"/>
              </a:rPr>
              <a:t> es </a:t>
            </a:r>
            <a:r>
              <a:rPr lang="en-US" sz="1800" dirty="0" err="1">
                <a:solidFill>
                  <a:schemeClr val="lt1"/>
                </a:solidFill>
                <a:latin typeface="+mn-lt"/>
                <a:ea typeface="Helvetica Neue"/>
                <a:cs typeface="Helvetica Neue"/>
                <a:sym typeface="Helvetica Neue"/>
              </a:rPr>
              <a:t>necesario</a:t>
            </a:r>
            <a:r>
              <a:rPr lang="en-US" sz="1800" dirty="0">
                <a:solidFill>
                  <a:schemeClr val="lt1"/>
                </a:solidFill>
                <a:latin typeface="+mn-lt"/>
                <a:ea typeface="Helvetica Neue"/>
                <a:cs typeface="Helvetica Neue"/>
                <a:sym typeface="Helvetica Neue"/>
              </a:rPr>
              <a:t>.</a:t>
            </a:r>
            <a:endParaRPr sz="1100" dirty="0">
              <a:latin typeface="+mn-lt"/>
            </a:endParaRPr>
          </a:p>
        </p:txBody>
      </p:sp>
      <p:pic>
        <p:nvPicPr>
          <p:cNvPr id="6" name="Picture 5" descr="Un icono de gráfico de barras con una notificación del número de puntos de datos recopilados hasta el momento.">
            <a:extLst>
              <a:ext uri="{FF2B5EF4-FFF2-40B4-BE49-F238E27FC236}">
                <a16:creationId xmlns:a16="http://schemas.microsoft.com/office/drawing/2014/main" id="{D5B37399-EF41-2BE8-6B06-B238ADD0B94C}"/>
              </a:ext>
            </a:extLst>
          </p:cNvPr>
          <p:cNvPicPr>
            <a:picLocks noChangeAspect="1"/>
          </p:cNvPicPr>
          <p:nvPr/>
        </p:nvPicPr>
        <p:blipFill rotWithShape="1">
          <a:blip r:embed="rId3"/>
          <a:srcRect l="66478" t="22675" b="66831"/>
          <a:stretch/>
        </p:blipFill>
        <p:spPr>
          <a:xfrm>
            <a:off x="3483709" y="1312172"/>
            <a:ext cx="1022646" cy="900217"/>
          </a:xfrm>
          <a:prstGeom prst="rect">
            <a:avLst/>
          </a:prstGeom>
        </p:spPr>
      </p:pic>
      <p:pic>
        <p:nvPicPr>
          <p:cNvPr id="6146" name="Picture 2" descr="Una página de revisión de datos que enumera todas las medidas tomadas hasta el momento y la hora en que se recopilaron, y con la opción de editar o eliminar cada punto de datos individual.">
            <a:extLst>
              <a:ext uri="{FF2B5EF4-FFF2-40B4-BE49-F238E27FC236}">
                <a16:creationId xmlns:a16="http://schemas.microsoft.com/office/drawing/2014/main" id="{8BD98151-8243-332F-D15B-F1B0A3D760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32" b="50747"/>
          <a:stretch/>
        </p:blipFill>
        <p:spPr bwMode="auto">
          <a:xfrm>
            <a:off x="5601946" y="1016124"/>
            <a:ext cx="3282606" cy="3111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47084A-F7C6-E133-9DE4-1C77FCCF11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7373" y="88900"/>
            <a:ext cx="1765896" cy="4965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77" name="Google Shape;277;p28"/>
          <p:cNvSpPr txBox="1">
            <a:spLocks noGrp="1"/>
          </p:cNvSpPr>
          <p:nvPr>
            <p:ph type="title"/>
          </p:nvPr>
        </p:nvSpPr>
        <p:spPr>
          <a:xfrm>
            <a:off x="2080260" y="137160"/>
            <a:ext cx="5848200" cy="525924"/>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err="1">
                <a:ln>
                  <a:noFill/>
                </a:ln>
                <a:solidFill>
                  <a:schemeClr val="lt1"/>
                </a:solidFill>
                <a:effectLst/>
                <a:uLnTx/>
                <a:uFillTx/>
                <a:ea typeface="Oswald"/>
                <a:cs typeface="Oswald"/>
                <a:sym typeface="Oswald"/>
              </a:rPr>
              <a:t>Uso</a:t>
            </a:r>
            <a:r>
              <a:rPr kumimoji="0" lang="en-US" sz="2800" b="0" i="0" u="none" strike="noStrike" kern="0" cap="none" spc="0" normalizeH="0" baseline="0" noProof="0" dirty="0">
                <a:ln>
                  <a:noFill/>
                </a:ln>
                <a:solidFill>
                  <a:schemeClr val="lt1"/>
                </a:solidFill>
                <a:effectLst/>
                <a:uLnTx/>
                <a:uFillTx/>
                <a:ea typeface="Oswald"/>
                <a:cs typeface="Oswald"/>
                <a:sym typeface="Oswald"/>
              </a:rPr>
              <a:t> de la </a:t>
            </a:r>
            <a:r>
              <a:rPr kumimoji="0" lang="en-US" sz="2800" b="0" i="0" u="none" strike="noStrike" kern="0" cap="none" spc="0" normalizeH="0" baseline="0" noProof="0" dirty="0" err="1">
                <a:ln>
                  <a:noFill/>
                </a:ln>
                <a:solidFill>
                  <a:schemeClr val="lt1"/>
                </a:solidFill>
                <a:effectLst/>
                <a:uLnTx/>
                <a:uFillTx/>
                <a:ea typeface="Oswald"/>
                <a:cs typeface="Oswald"/>
                <a:sym typeface="Oswald"/>
              </a:rPr>
              <a:t>aplicación</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datos</a:t>
            </a:r>
            <a:r>
              <a:rPr kumimoji="0" lang="en-US" sz="2800" b="0" i="0" u="none" strike="noStrike" kern="0" cap="none" spc="0" normalizeH="0" baseline="0" noProof="0" dirty="0">
                <a:ln>
                  <a:noFill/>
                </a:ln>
                <a:solidFill>
                  <a:schemeClr val="lt1"/>
                </a:solidFill>
                <a:effectLst/>
                <a:uLnTx/>
                <a:uFillTx/>
                <a:ea typeface="Oswald"/>
                <a:cs typeface="Oswald"/>
                <a:sym typeface="Oswald"/>
              </a:rPr>
              <a:t> de </a:t>
            </a:r>
            <a:r>
              <a:rPr kumimoji="0" lang="en-US" sz="2800" b="0" i="0" u="none" strike="noStrike" kern="0" cap="none" spc="0" normalizeH="0" baseline="0" noProof="0" dirty="0" err="1">
                <a:ln>
                  <a:noFill/>
                </a:ln>
                <a:solidFill>
                  <a:schemeClr val="lt1"/>
                </a:solidFill>
                <a:effectLst/>
                <a:uLnTx/>
                <a:uFillTx/>
                <a:ea typeface="Oswald"/>
                <a:cs typeface="Oswald"/>
                <a:sym typeface="Oswald"/>
              </a:rPr>
              <a:t>nubes</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76" name="Google Shape;276;p28"/>
          <p:cNvSpPr/>
          <p:nvPr/>
        </p:nvSpPr>
        <p:spPr>
          <a:xfrm>
            <a:off x="2687894" y="2905406"/>
            <a:ext cx="5848200" cy="14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dirty="0" err="1">
                <a:solidFill>
                  <a:schemeClr val="lt1"/>
                </a:solidFill>
                <a:latin typeface="+mn-lt"/>
                <a:ea typeface="Helvetica Neue"/>
                <a:cs typeface="Helvetica Neue"/>
                <a:sym typeface="Helvetica Neue"/>
              </a:rPr>
              <a:t>Periódicamente</a:t>
            </a:r>
            <a:r>
              <a:rPr lang="en-US" sz="1800" dirty="0">
                <a:solidFill>
                  <a:schemeClr val="lt1"/>
                </a:solidFill>
                <a:latin typeface="+mn-lt"/>
                <a:ea typeface="Helvetica Neue"/>
                <a:cs typeface="Helvetica Neue"/>
                <a:sym typeface="Helvetica Neue"/>
              </a:rPr>
              <a:t>, la </a:t>
            </a:r>
            <a:r>
              <a:rPr lang="en-US" sz="1800" dirty="0" err="1">
                <a:solidFill>
                  <a:schemeClr val="lt1"/>
                </a:solidFill>
                <a:latin typeface="+mn-lt"/>
                <a:ea typeface="Helvetica Neue"/>
                <a:cs typeface="Helvetica Neue"/>
                <a:sym typeface="Helvetica Neue"/>
              </a:rPr>
              <a:t>aplicación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también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mostrará</a:t>
            </a:r>
            <a:r>
              <a:rPr lang="en-US" sz="1800" dirty="0">
                <a:solidFill>
                  <a:schemeClr val="lt1"/>
                </a:solidFill>
                <a:latin typeface="+mn-lt"/>
                <a:ea typeface="Helvetica Neue"/>
                <a:cs typeface="Helvetica Neue"/>
                <a:sym typeface="Helvetica Neue"/>
              </a:rPr>
              <a:t> un </a:t>
            </a:r>
            <a:r>
              <a:rPr lang="en-US" sz="1800" dirty="0" err="1">
                <a:solidFill>
                  <a:schemeClr val="lt1"/>
                </a:solidFill>
                <a:latin typeface="+mn-lt"/>
                <a:ea typeface="Helvetica Neue"/>
                <a:cs typeface="Helvetica Neue"/>
                <a:sym typeface="Helvetica Neue"/>
              </a:rPr>
              <a:t>recordatorio</a:t>
            </a:r>
            <a:r>
              <a:rPr lang="en-US" sz="1800" dirty="0">
                <a:solidFill>
                  <a:schemeClr val="lt1"/>
                </a:solidFill>
                <a:latin typeface="+mn-lt"/>
                <a:ea typeface="Helvetica Neue"/>
                <a:cs typeface="Helvetica Neue"/>
                <a:sym typeface="Helvetica Neue"/>
              </a:rPr>
              <a:t> para </a:t>
            </a:r>
            <a:r>
              <a:rPr lang="en-US" sz="1800" dirty="0" err="1">
                <a:solidFill>
                  <a:schemeClr val="lt1"/>
                </a:solidFill>
                <a:latin typeface="+mn-lt"/>
                <a:ea typeface="Helvetica Neue"/>
                <a:cs typeface="Helvetica Neue"/>
                <a:sym typeface="Helvetica Neue"/>
              </a:rPr>
              <a:t>realizar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una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observación</a:t>
            </a:r>
            <a:r>
              <a:rPr lang="en-US" sz="1800" dirty="0">
                <a:solidFill>
                  <a:schemeClr val="lt1"/>
                </a:solidFill>
                <a:latin typeface="+mn-lt"/>
                <a:ea typeface="Helvetica Neue"/>
                <a:cs typeface="Helvetica Neue"/>
                <a:sym typeface="Helvetica Neue"/>
              </a:rPr>
              <a:t> de las </a:t>
            </a:r>
            <a:r>
              <a:rPr lang="en-US" sz="1800" dirty="0" err="1">
                <a:solidFill>
                  <a:schemeClr val="lt1"/>
                </a:solidFill>
                <a:latin typeface="+mn-lt"/>
                <a:ea typeface="Helvetica Neue"/>
                <a:cs typeface="Helvetica Neue"/>
                <a:sym typeface="Helvetica Neue"/>
              </a:rPr>
              <a:t>nubes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aunque</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también</a:t>
            </a:r>
            <a:r>
              <a:rPr lang="en-US" sz="1800" dirty="0">
                <a:solidFill>
                  <a:schemeClr val="lt1"/>
                </a:solidFill>
                <a:latin typeface="+mn-lt"/>
                <a:ea typeface="Helvetica Neue"/>
                <a:cs typeface="Helvetica Neue"/>
                <a:sym typeface="Helvetica Neue"/>
              </a:rPr>
              <a:t> se </a:t>
            </a:r>
            <a:r>
              <a:rPr lang="en-US" sz="1800" dirty="0" err="1">
                <a:solidFill>
                  <a:schemeClr val="lt1"/>
                </a:solidFill>
                <a:latin typeface="+mn-lt"/>
                <a:ea typeface="Helvetica Neue"/>
                <a:cs typeface="Helvetica Neue"/>
                <a:sym typeface="Helvetica Neue"/>
              </a:rPr>
              <a:t>alienta</a:t>
            </a:r>
            <a:r>
              <a:rPr lang="en-US" sz="1800" dirty="0">
                <a:solidFill>
                  <a:schemeClr val="lt1"/>
                </a:solidFill>
                <a:latin typeface="+mn-lt"/>
                <a:ea typeface="Helvetica Neue"/>
                <a:cs typeface="Helvetica Neue"/>
                <a:sym typeface="Helvetica Neue"/>
              </a:rPr>
              <a:t> a </a:t>
            </a:r>
            <a:r>
              <a:rPr lang="en-US" sz="1800" dirty="0" err="1">
                <a:solidFill>
                  <a:schemeClr val="lt1"/>
                </a:solidFill>
                <a:latin typeface="+mn-lt"/>
                <a:ea typeface="Helvetica Neue"/>
                <a:cs typeface="Helvetica Neue"/>
                <a:sym typeface="Helvetica Neue"/>
              </a:rPr>
              <a:t>los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usuarios</a:t>
            </a:r>
            <a:r>
              <a:rPr lang="en-US" sz="1800" dirty="0">
                <a:solidFill>
                  <a:schemeClr val="lt1"/>
                </a:solidFill>
                <a:latin typeface="+mn-lt"/>
                <a:ea typeface="Helvetica Neue"/>
                <a:cs typeface="Helvetica Neue"/>
                <a:sym typeface="Helvetica Neue"/>
              </a:rPr>
              <a:t> a </a:t>
            </a:r>
            <a:r>
              <a:rPr lang="en-US" sz="1800" dirty="0" err="1">
                <a:solidFill>
                  <a:schemeClr val="lt1"/>
                </a:solidFill>
                <a:latin typeface="+mn-lt"/>
                <a:ea typeface="Helvetica Neue"/>
                <a:cs typeface="Helvetica Neue"/>
                <a:sym typeface="Helvetica Neue"/>
              </a:rPr>
              <a:t>realizar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una</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observación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en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cualquier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momento</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si</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notan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algún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cambio</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en</a:t>
            </a:r>
            <a:r>
              <a:rPr lang="en-US" sz="1800" dirty="0">
                <a:solidFill>
                  <a:schemeClr val="lt1"/>
                </a:solidFill>
                <a:latin typeface="+mn-lt"/>
                <a:ea typeface="Helvetica Neue"/>
                <a:cs typeface="Helvetica Neue"/>
                <a:sym typeface="Helvetica Neue"/>
              </a:rPr>
              <a:t> las </a:t>
            </a:r>
            <a:r>
              <a:rPr lang="en-US" sz="1800" dirty="0" err="1">
                <a:solidFill>
                  <a:schemeClr val="lt1"/>
                </a:solidFill>
                <a:latin typeface="+mn-lt"/>
                <a:ea typeface="Helvetica Neue"/>
                <a:cs typeface="Helvetica Neue"/>
                <a:sym typeface="Helvetica Neue"/>
              </a:rPr>
              <a:t>condiciones</a:t>
            </a:r>
            <a:r>
              <a:rPr lang="en-US" sz="1800" dirty="0">
                <a:solidFill>
                  <a:schemeClr val="lt1"/>
                </a:solidFill>
                <a:latin typeface="+mn-lt"/>
                <a:ea typeface="Helvetica Neue"/>
                <a:cs typeface="Helvetica Neue"/>
                <a:sym typeface="Helvetica Neue"/>
              </a:rPr>
              <a:t> de las </a:t>
            </a:r>
            <a:r>
              <a:rPr lang="en-US" sz="1800" dirty="0" err="1">
                <a:solidFill>
                  <a:schemeClr val="lt1"/>
                </a:solidFill>
                <a:latin typeface="+mn-lt"/>
                <a:ea typeface="Helvetica Neue"/>
                <a:cs typeface="Helvetica Neue"/>
                <a:sym typeface="Helvetica Neue"/>
              </a:rPr>
              <a:t>nubes</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botón</a:t>
            </a:r>
            <a:r>
              <a:rPr lang="en-US" sz="1800" dirty="0">
                <a:solidFill>
                  <a:schemeClr val="lt1"/>
                </a:solidFill>
                <a:latin typeface="+mn-lt"/>
                <a:ea typeface="Helvetica Neue"/>
                <a:cs typeface="Helvetica Neue"/>
                <a:sym typeface="Helvetica Neue"/>
              </a:rPr>
              <a:t> Nueva </a:t>
            </a:r>
            <a:r>
              <a:rPr lang="en-US" sz="1800" dirty="0" err="1">
                <a:solidFill>
                  <a:schemeClr val="lt1"/>
                </a:solidFill>
                <a:latin typeface="+mn-lt"/>
                <a:ea typeface="Helvetica Neue"/>
                <a:cs typeface="Helvetica Neue"/>
                <a:sym typeface="Helvetica Neue"/>
              </a:rPr>
              <a:t>observación</a:t>
            </a:r>
            <a:r>
              <a:rPr lang="en-US" sz="1800" dirty="0">
                <a:solidFill>
                  <a:schemeClr val="lt1"/>
                </a:solidFill>
                <a:latin typeface="+mn-lt"/>
                <a:ea typeface="Helvetica Neue"/>
                <a:cs typeface="Helvetica Neue"/>
                <a:sym typeface="Helvetica Neue"/>
              </a:rPr>
              <a:t> de </a:t>
            </a:r>
            <a:r>
              <a:rPr lang="en-US" sz="1800" dirty="0" err="1">
                <a:solidFill>
                  <a:schemeClr val="lt1"/>
                </a:solidFill>
                <a:latin typeface="+mn-lt"/>
                <a:ea typeface="Helvetica Neue"/>
                <a:cs typeface="Helvetica Neue"/>
                <a:sym typeface="Helvetica Neue"/>
              </a:rPr>
              <a:t>nubes</a:t>
            </a:r>
            <a:r>
              <a:rPr lang="en-US" sz="1800" dirty="0">
                <a:solidFill>
                  <a:schemeClr val="lt1"/>
                </a:solidFill>
                <a:latin typeface="+mn-lt"/>
                <a:ea typeface="Helvetica Neue"/>
                <a:cs typeface="Helvetica Neue"/>
                <a:sym typeface="Helvetica Neue"/>
              </a:rPr>
              <a:t>).</a:t>
            </a:r>
            <a:endParaRPr sz="1100" dirty="0">
              <a:latin typeface="+mn-lt"/>
            </a:endParaRPr>
          </a:p>
        </p:txBody>
      </p:sp>
      <p:pic>
        <p:nvPicPr>
          <p:cNvPr id="5122" name="Picture 2" descr="Pantalla emergente con el texto &quot;¿Le gustaría realizar una observación de nubes ahora?&quot;">
            <a:extLst>
              <a:ext uri="{FF2B5EF4-FFF2-40B4-BE49-F238E27FC236}">
                <a16:creationId xmlns:a16="http://schemas.microsoft.com/office/drawing/2014/main" id="{80911F35-A0BE-64B5-640E-1153D7FA1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69" t="41710" r="11215" b="40142"/>
          <a:stretch/>
        </p:blipFill>
        <p:spPr bwMode="auto">
          <a:xfrm>
            <a:off x="2819075" y="1125440"/>
            <a:ext cx="2934025" cy="1497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otón para una nueva observación de nubes">
            <a:extLst>
              <a:ext uri="{FF2B5EF4-FFF2-40B4-BE49-F238E27FC236}">
                <a16:creationId xmlns:a16="http://schemas.microsoft.com/office/drawing/2014/main" id="{96B563F3-8176-5F3A-9332-C827D45FA3B6}"/>
              </a:ext>
              <a:ext uri="{C183D7F6-B498-43B3-948B-1728B52AA6E4}">
                <adec:decorative xmlns:adec="http://schemas.microsoft.com/office/drawing/2017/decorative" val="0"/>
              </a:ext>
            </a:extLst>
          </p:cNvPr>
          <p:cNvPicPr>
            <a:picLocks noChangeAspect="1"/>
          </p:cNvPicPr>
          <p:nvPr/>
        </p:nvPicPr>
        <p:blipFill rotWithShape="1">
          <a:blip r:embed="rId4"/>
          <a:srcRect t="84938" b="5844"/>
          <a:stretch/>
        </p:blipFill>
        <p:spPr>
          <a:xfrm>
            <a:off x="6083300" y="1517517"/>
            <a:ext cx="2780027" cy="720577"/>
          </a:xfrm>
          <a:prstGeom prst="rect">
            <a:avLst/>
          </a:prstGeom>
        </p:spPr>
      </p:pic>
      <p:pic>
        <p:nvPicPr>
          <p:cNvPr id="5" name="Picture 4">
            <a:extLst>
              <a:ext uri="{FF2B5EF4-FFF2-40B4-BE49-F238E27FC236}">
                <a16:creationId xmlns:a16="http://schemas.microsoft.com/office/drawing/2014/main" id="{A82AA362-5906-B6B2-D939-5744831D58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373" y="88900"/>
            <a:ext cx="1765896" cy="4965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3300"/>
              <a:buFont typeface="Arial"/>
              <a:buNone/>
            </a:pPr>
            <a:r>
              <a:rPr lang="en-US" sz="2800" dirty="0" err="1"/>
              <a:t>Tomando</a:t>
            </a:r>
            <a:r>
              <a:rPr lang="en-US" sz="2800" dirty="0"/>
              <a:t> </a:t>
            </a:r>
            <a:r>
              <a:rPr lang="en-US" sz="2800" dirty="0" err="1"/>
              <a:t>una</a:t>
            </a:r>
            <a:r>
              <a:rPr lang="en-US" sz="2800" dirty="0"/>
              <a:t> </a:t>
            </a:r>
            <a:r>
              <a:rPr lang="en-US" sz="2800" dirty="0" err="1"/>
              <a:t>observación</a:t>
            </a:r>
            <a:r>
              <a:rPr lang="en-US" sz="2800" dirty="0"/>
              <a:t> de </a:t>
            </a:r>
            <a:r>
              <a:rPr lang="en-US" sz="2800" dirty="0" err="1"/>
              <a:t>nubes</a:t>
            </a:r>
            <a:endParaRPr sz="2800" dirty="0"/>
          </a:p>
        </p:txBody>
      </p:sp>
      <p:sp>
        <p:nvSpPr>
          <p:cNvPr id="284" name="Google Shape;284;p29"/>
          <p:cNvSpPr txBox="1">
            <a:spLocks noGrp="1"/>
          </p:cNvSpPr>
          <p:nvPr>
            <p:ph type="body" idx="1"/>
          </p:nvPr>
        </p:nvSpPr>
        <p:spPr>
          <a:xfrm>
            <a:off x="2720798" y="786551"/>
            <a:ext cx="2678152" cy="2476501"/>
          </a:xfrm>
          <a:prstGeom prst="rect">
            <a:avLst/>
          </a:prstGeom>
          <a:noFill/>
          <a:ln>
            <a:noFill/>
          </a:ln>
        </p:spPr>
        <p:txBody>
          <a:bodyPr spcFirstLastPara="1" wrap="square" lIns="91425" tIns="91425" rIns="91425" bIns="91425" anchor="t" anchorCtr="0">
            <a:noAutofit/>
          </a:bodyPr>
          <a:lstStyle/>
          <a:p>
            <a:pPr marL="0" indent="0">
              <a:buClr>
                <a:schemeClr val="dk1"/>
              </a:buClr>
              <a:buSzPts val="800"/>
              <a:buNone/>
            </a:pPr>
            <a:r>
              <a:rPr lang="en-US" sz="1800" i="0" dirty="0">
                <a:effectLst/>
                <a:latin typeface="Arial" panose="020B0604020202020204" pitchFamily="34" charset="0"/>
              </a:rPr>
              <a:t>Pasos a </a:t>
            </a:r>
            <a:r>
              <a:rPr lang="en-US" sz="1800" i="0" dirty="0" err="1">
                <a:effectLst/>
                <a:latin typeface="Arial" panose="020B0604020202020204" pitchFamily="34" charset="0"/>
              </a:rPr>
              <a:t>observar</a:t>
            </a:r>
            <a:r>
              <a:rPr lang="en-US" sz="1800" i="0" dirty="0">
                <a:effectLst/>
                <a:latin typeface="Arial" panose="020B0604020202020204" pitchFamily="34" charset="0"/>
              </a:rPr>
              <a:t>:</a:t>
            </a:r>
            <a:endParaRPr lang="en-US" sz="1800" dirty="0">
              <a:latin typeface="Arial" panose="020B0604020202020204" pitchFamily="34" charset="0"/>
            </a:endParaRPr>
          </a:p>
          <a:p>
            <a:pPr marL="177800" indent="-177800">
              <a:buSzPts val="1800"/>
            </a:pPr>
            <a:r>
              <a:rPr lang="en-US" sz="1800" dirty="0" err="1">
                <a:latin typeface="Arial" panose="020B0604020202020204" pitchFamily="34" charset="0"/>
              </a:rPr>
              <a:t>C</a:t>
            </a:r>
            <a:r>
              <a:rPr lang="en-US" sz="1800" i="0" dirty="0" err="1">
                <a:effectLst/>
                <a:latin typeface="Arial" panose="020B0604020202020204" pitchFamily="34" charset="0"/>
              </a:rPr>
              <a:t>obertura</a:t>
            </a:r>
            <a:r>
              <a:rPr lang="en-US" sz="1800" i="0" dirty="0">
                <a:effectLst/>
                <a:latin typeface="Arial" panose="020B0604020202020204" pitchFamily="34" charset="0"/>
              </a:rPr>
              <a:t> total de </a:t>
            </a:r>
            <a:r>
              <a:rPr lang="en-US" sz="1800" i="0" dirty="0" err="1">
                <a:effectLst/>
                <a:latin typeface="Arial" panose="020B0604020202020204" pitchFamily="34" charset="0"/>
              </a:rPr>
              <a:t>nubes</a:t>
            </a:r>
            <a:endParaRPr lang="en-US" sz="1800" i="0" dirty="0">
              <a:effectLst/>
              <a:latin typeface="Arial" panose="020B0604020202020204" pitchFamily="34" charset="0"/>
            </a:endParaRPr>
          </a:p>
          <a:p>
            <a:pPr marL="177800" indent="-177800">
              <a:buSzPts val="1800"/>
            </a:pPr>
            <a:r>
              <a:rPr lang="en-US" sz="1800" dirty="0" err="1">
                <a:latin typeface="Arial" panose="020B0604020202020204" pitchFamily="34" charset="0"/>
              </a:rPr>
              <a:t>C</a:t>
            </a:r>
            <a:r>
              <a:rPr lang="en-US" sz="1800" i="0" dirty="0" err="1">
                <a:effectLst/>
                <a:latin typeface="Arial" panose="020B0604020202020204" pitchFamily="34" charset="0"/>
              </a:rPr>
              <a:t>ondiciones</a:t>
            </a:r>
            <a:r>
              <a:rPr lang="en-US" sz="1800" i="0" dirty="0">
                <a:effectLst/>
                <a:latin typeface="Arial" panose="020B0604020202020204" pitchFamily="34" charset="0"/>
              </a:rPr>
              <a:t> del </a:t>
            </a:r>
            <a:r>
              <a:rPr lang="en-US" sz="1800" i="0" dirty="0" err="1">
                <a:effectLst/>
                <a:latin typeface="Arial" panose="020B0604020202020204" pitchFamily="34" charset="0"/>
              </a:rPr>
              <a:t>cielo</a:t>
            </a:r>
            <a:endParaRPr lang="en-US" sz="1800" dirty="0"/>
          </a:p>
          <a:p>
            <a:pPr marL="177800" lvl="0" indent="-177800" algn="l" rtl="0">
              <a:lnSpc>
                <a:spcPct val="90000"/>
              </a:lnSpc>
              <a:spcBef>
                <a:spcPts val="800"/>
              </a:spcBef>
              <a:spcAft>
                <a:spcPts val="0"/>
              </a:spcAft>
              <a:buClr>
                <a:schemeClr val="lt1"/>
              </a:buClr>
              <a:buSzPts val="1800"/>
              <a:buChar char="•"/>
            </a:pPr>
            <a:r>
              <a:rPr lang="en-US" sz="1800" dirty="0" err="1">
                <a:latin typeface="Arial" panose="020B0604020202020204" pitchFamily="34" charset="0"/>
              </a:rPr>
              <a:t>T</a:t>
            </a:r>
            <a:r>
              <a:rPr lang="en-US" sz="1800" i="0" dirty="0" err="1">
                <a:effectLst/>
                <a:latin typeface="Arial" panose="020B0604020202020204" pitchFamily="34" charset="0"/>
              </a:rPr>
              <a:t>ipos</a:t>
            </a:r>
            <a:r>
              <a:rPr lang="en-US" sz="1800" i="0" dirty="0">
                <a:effectLst/>
                <a:latin typeface="Arial" panose="020B0604020202020204" pitchFamily="34" charset="0"/>
              </a:rPr>
              <a:t> de </a:t>
            </a:r>
            <a:r>
              <a:rPr lang="en-US" sz="1800" i="0" dirty="0" err="1">
                <a:effectLst/>
                <a:latin typeface="Arial" panose="020B0604020202020204" pitchFamily="34" charset="0"/>
              </a:rPr>
              <a:t>nubes</a:t>
            </a:r>
            <a:r>
              <a:rPr lang="en-US" sz="1800" dirty="0">
                <a:latin typeface="Arial" panose="020B0604020202020204" pitchFamily="34" charset="0"/>
              </a:rPr>
              <a:t>, </a:t>
            </a:r>
            <a:r>
              <a:rPr lang="en-US" sz="1800" i="0" dirty="0" err="1">
                <a:effectLst/>
                <a:latin typeface="Arial" panose="020B0604020202020204" pitchFamily="34" charset="0"/>
              </a:rPr>
              <a:t>cobertura</a:t>
            </a:r>
            <a:r>
              <a:rPr lang="en-US" sz="1800" i="0" dirty="0">
                <a:effectLst/>
                <a:latin typeface="Arial" panose="020B0604020202020204" pitchFamily="34" charset="0"/>
              </a:rPr>
              <a:t> de </a:t>
            </a:r>
            <a:r>
              <a:rPr lang="en-US" sz="1800" i="0" dirty="0" err="1">
                <a:effectLst/>
                <a:latin typeface="Arial" panose="020B0604020202020204" pitchFamily="34" charset="0"/>
              </a:rPr>
              <a:t>nubes</a:t>
            </a:r>
            <a:r>
              <a:rPr lang="en-US" sz="1800" i="0" dirty="0">
                <a:effectLst/>
                <a:latin typeface="Arial" panose="020B0604020202020204" pitchFamily="34" charset="0"/>
              </a:rPr>
              <a:t> y </a:t>
            </a:r>
            <a:r>
              <a:rPr lang="en-US" sz="1800" i="0" dirty="0" err="1">
                <a:effectLst/>
                <a:latin typeface="Arial" panose="020B0604020202020204" pitchFamily="34" charset="0"/>
              </a:rPr>
              <a:t>opacidad</a:t>
            </a:r>
            <a:r>
              <a:rPr lang="en-US" sz="1800" i="0" dirty="0">
                <a:effectLst/>
                <a:latin typeface="Arial" panose="020B0604020202020204" pitchFamily="34" charset="0"/>
              </a:rPr>
              <a:t> </a:t>
            </a:r>
            <a:r>
              <a:rPr lang="en-US" sz="1800" i="0" dirty="0" err="1">
                <a:effectLst/>
                <a:latin typeface="Arial" panose="020B0604020202020204" pitchFamily="34" charset="0"/>
              </a:rPr>
              <a:t>por</a:t>
            </a:r>
            <a:r>
              <a:rPr lang="en-US" sz="1800" i="0" dirty="0">
                <a:effectLst/>
                <a:latin typeface="Arial" panose="020B0604020202020204" pitchFamily="34" charset="0"/>
              </a:rPr>
              <a:t> </a:t>
            </a:r>
            <a:r>
              <a:rPr lang="en-US" sz="1800" i="0" dirty="0" err="1">
                <a:effectLst/>
                <a:latin typeface="Arial" panose="020B0604020202020204" pitchFamily="34" charset="0"/>
              </a:rPr>
              <a:t>altura</a:t>
            </a:r>
            <a:endParaRPr sz="1800" dirty="0"/>
          </a:p>
          <a:p>
            <a:pPr marL="177800" indent="-177800">
              <a:buSzPts val="1800"/>
            </a:pPr>
            <a:r>
              <a:rPr lang="en-US" sz="1800" dirty="0" err="1"/>
              <a:t>T</a:t>
            </a:r>
            <a:r>
              <a:rPr lang="en-US" sz="1800" i="0" dirty="0" err="1">
                <a:effectLst/>
                <a:latin typeface="Arial" panose="020B0604020202020204" pitchFamily="34" charset="0"/>
              </a:rPr>
              <a:t>omar</a:t>
            </a:r>
            <a:r>
              <a:rPr lang="en-US" sz="1800" i="0" dirty="0">
                <a:effectLst/>
                <a:latin typeface="Arial" panose="020B0604020202020204" pitchFamily="34" charset="0"/>
              </a:rPr>
              <a:t> </a:t>
            </a:r>
            <a:r>
              <a:rPr lang="en-US" sz="1800" i="0" dirty="0" err="1">
                <a:effectLst/>
                <a:latin typeface="Arial" panose="020B0604020202020204" pitchFamily="34" charset="0"/>
              </a:rPr>
              <a:t>fotos</a:t>
            </a:r>
            <a:endParaRPr lang="en-US" sz="1800" dirty="0"/>
          </a:p>
          <a:p>
            <a:pPr marL="0" lvl="0" indent="0" algn="l" rtl="0">
              <a:lnSpc>
                <a:spcPct val="90000"/>
              </a:lnSpc>
              <a:spcBef>
                <a:spcPts val="1600"/>
              </a:spcBef>
              <a:spcAft>
                <a:spcPts val="0"/>
              </a:spcAft>
              <a:buClr>
                <a:schemeClr val="dk1"/>
              </a:buClr>
              <a:buSzPts val="800"/>
              <a:buNone/>
            </a:pPr>
            <a:endParaRPr sz="1800" dirty="0"/>
          </a:p>
          <a:p>
            <a:pPr marL="0" lvl="0" indent="0" algn="l" rtl="0">
              <a:lnSpc>
                <a:spcPct val="90000"/>
              </a:lnSpc>
              <a:spcBef>
                <a:spcPts val="1600"/>
              </a:spcBef>
              <a:spcAft>
                <a:spcPts val="1600"/>
              </a:spcAft>
              <a:buClr>
                <a:schemeClr val="lt1"/>
              </a:buClr>
              <a:buSzPts val="1800"/>
              <a:buNone/>
            </a:pPr>
            <a:endParaRPr sz="1800" dirty="0"/>
          </a:p>
        </p:txBody>
      </p:sp>
      <p:pic>
        <p:nvPicPr>
          <p:cNvPr id="5" name="Picture 4" descr="Serie de capturas de pantalla de algunos de los pasos para realizar una observación de nubes, incluyendo la identificación de tipos de nubes, la indicación de la cobertura de nubes y la observación del color y la visibilidad del cielo.">
            <a:extLst>
              <a:ext uri="{FF2B5EF4-FFF2-40B4-BE49-F238E27FC236}">
                <a16:creationId xmlns:a16="http://schemas.microsoft.com/office/drawing/2014/main" id="{D4BEECAA-E3AD-8B5E-3B62-EDFB371C3A10}"/>
              </a:ext>
            </a:extLst>
          </p:cNvPr>
          <p:cNvPicPr>
            <a:picLocks noChangeAspect="1"/>
          </p:cNvPicPr>
          <p:nvPr/>
        </p:nvPicPr>
        <p:blipFill>
          <a:blip r:embed="rId5"/>
          <a:stretch>
            <a:fillRect/>
          </a:stretch>
        </p:blipFill>
        <p:spPr>
          <a:xfrm>
            <a:off x="5696129" y="640980"/>
            <a:ext cx="3140544" cy="4124060"/>
          </a:xfrm>
          <a:prstGeom prst="rect">
            <a:avLst/>
          </a:prstGeom>
        </p:spPr>
      </p:pic>
      <p:pic>
        <p:nvPicPr>
          <p:cNvPr id="2" name="CloudsTakingPhotos.mp4" descr="La pantalla orientada al oeste del modo de fotografía automática en la herramienta GLOBE Nubes. La foto se tomará automáticamente cuando alineas el indicador direccional con el círculo abierto en el medio de la pantalla.">
            <a:hlinkClick r:id="" action="ppaction://media"/>
            <a:extLst>
              <a:ext uri="{FF2B5EF4-FFF2-40B4-BE49-F238E27FC236}">
                <a16:creationId xmlns:a16="http://schemas.microsoft.com/office/drawing/2014/main" id="{295AB08D-0DAD-E467-2E44-10739C3C1A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75041" y="3442413"/>
            <a:ext cx="3295236" cy="1525763"/>
          </a:xfrm>
          <a:prstGeom prst="rect">
            <a:avLst/>
          </a:prstGeom>
        </p:spPr>
      </p:pic>
      <p:pic>
        <p:nvPicPr>
          <p:cNvPr id="7170" name="Picture 2" descr="Página de destino de la herramienta GLOBE Nubes, con botones para Nueva observación de nubes, Revisar/Enviar mis observaciones de nubes, Verificar sobrevuelos de satélites, etc.">
            <a:extLst>
              <a:ext uri="{FF2B5EF4-FFF2-40B4-BE49-F238E27FC236}">
                <a16:creationId xmlns:a16="http://schemas.microsoft.com/office/drawing/2014/main" id="{6742714C-99D1-6973-0A24-C378A54A4E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864"/>
          <a:stretch/>
        </p:blipFill>
        <p:spPr bwMode="auto">
          <a:xfrm>
            <a:off x="342724" y="658542"/>
            <a:ext cx="2297088" cy="4428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309" name="Google Shape;309;p30"/>
          <p:cNvSpPr txBox="1">
            <a:spLocks noGrp="1"/>
          </p:cNvSpPr>
          <p:nvPr>
            <p:ph type="title"/>
          </p:nvPr>
        </p:nvSpPr>
        <p:spPr>
          <a:xfrm>
            <a:off x="1997294" y="162564"/>
            <a:ext cx="5994561"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err="1">
                <a:ln>
                  <a:noFill/>
                </a:ln>
                <a:solidFill>
                  <a:schemeClr val="lt1"/>
                </a:solidFill>
                <a:effectLst/>
                <a:uLnTx/>
                <a:uFillTx/>
                <a:ea typeface="Oswald"/>
                <a:cs typeface="Oswald"/>
                <a:sym typeface="Oswald"/>
              </a:rPr>
              <a:t>Uso</a:t>
            </a:r>
            <a:r>
              <a:rPr kumimoji="0" lang="en-US" sz="2800" b="0" i="0" u="none" strike="noStrike" kern="0" cap="none" spc="0" normalizeH="0" baseline="0" noProof="0" dirty="0">
                <a:ln>
                  <a:noFill/>
                </a:ln>
                <a:solidFill>
                  <a:schemeClr val="lt1"/>
                </a:solidFill>
                <a:effectLst/>
                <a:uLnTx/>
                <a:uFillTx/>
                <a:ea typeface="Oswald"/>
                <a:cs typeface="Oswald"/>
                <a:sym typeface="Oswald"/>
              </a:rPr>
              <a:t> de la </a:t>
            </a:r>
            <a:r>
              <a:rPr kumimoji="0" lang="en-US" sz="2800" b="0" i="0" u="none" strike="noStrike" kern="0" cap="none" spc="0" normalizeH="0" baseline="0" noProof="0" dirty="0" err="1">
                <a:ln>
                  <a:noFill/>
                </a:ln>
                <a:solidFill>
                  <a:schemeClr val="lt1"/>
                </a:solidFill>
                <a:effectLst/>
                <a:uLnTx/>
                <a:uFillTx/>
                <a:ea typeface="Oswald"/>
                <a:cs typeface="Oswald"/>
                <a:sym typeface="Oswald"/>
              </a:rPr>
              <a:t>aplicación</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representación</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gráfica</a:t>
            </a:r>
            <a:r>
              <a:rPr kumimoji="0" lang="en-US" sz="2800" b="0" i="0" u="none" strike="noStrike" kern="0" cap="none" spc="0" normalizeH="0" baseline="0" noProof="0" dirty="0">
                <a:ln>
                  <a:noFill/>
                </a:ln>
                <a:solidFill>
                  <a:schemeClr val="lt1"/>
                </a:solidFill>
                <a:effectLst/>
                <a:uLnTx/>
                <a:uFillTx/>
                <a:ea typeface="Oswald"/>
                <a:cs typeface="Oswald"/>
                <a:sym typeface="Oswald"/>
              </a:rPr>
              <a:t> de </a:t>
            </a:r>
            <a:r>
              <a:rPr kumimoji="0" lang="en-US" sz="2800" b="0" i="0" u="none" strike="noStrike" kern="0" cap="none" spc="0" normalizeH="0" baseline="0" noProof="0" dirty="0" err="1">
                <a:ln>
                  <a:noFill/>
                </a:ln>
                <a:solidFill>
                  <a:schemeClr val="lt1"/>
                </a:solidFill>
                <a:effectLst/>
                <a:uLnTx/>
                <a:uFillTx/>
                <a:ea typeface="Oswald"/>
                <a:cs typeface="Oswald"/>
                <a:sym typeface="Oswald"/>
              </a:rPr>
              <a:t>los</a:t>
            </a:r>
            <a:r>
              <a:rPr kumimoji="0" lang="en-US" sz="2800" b="0" i="0" u="none" strike="noStrike" kern="0" cap="none" spc="0" normalizeH="0" baseline="0" noProof="0" dirty="0">
                <a:ln>
                  <a:noFill/>
                </a:ln>
                <a:solidFill>
                  <a:schemeClr val="lt1"/>
                </a:solidFill>
                <a:effectLst/>
                <a:uLnTx/>
                <a:uFillTx/>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ea typeface="Oswald"/>
                <a:cs typeface="Oswald"/>
                <a:sym typeface="Oswald"/>
              </a:rPr>
              <a:t>datos</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305" name="Google Shape;305;p30"/>
          <p:cNvSpPr/>
          <p:nvPr/>
        </p:nvSpPr>
        <p:spPr>
          <a:xfrm>
            <a:off x="5980105" y="1250264"/>
            <a:ext cx="2999355" cy="11772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dirty="0">
                <a:solidFill>
                  <a:schemeClr val="lt1"/>
                </a:solidFill>
                <a:latin typeface="+mn-lt"/>
                <a:ea typeface="Helvetica Neue"/>
                <a:cs typeface="Helvetica Neue"/>
                <a:sym typeface="Helvetica Neue"/>
              </a:rPr>
              <a:t>El </a:t>
            </a:r>
            <a:r>
              <a:rPr lang="en-US" sz="1800" dirty="0" err="1">
                <a:solidFill>
                  <a:schemeClr val="lt1"/>
                </a:solidFill>
                <a:latin typeface="+mn-lt"/>
                <a:ea typeface="Helvetica Neue"/>
                <a:cs typeface="Helvetica Neue"/>
                <a:sym typeface="Helvetica Neue"/>
              </a:rPr>
              <a:t>gráfico</a:t>
            </a:r>
            <a:r>
              <a:rPr lang="en-US" sz="1800" dirty="0">
                <a:solidFill>
                  <a:schemeClr val="lt1"/>
                </a:solidFill>
                <a:latin typeface="+mn-lt"/>
                <a:ea typeface="Helvetica Neue"/>
                <a:cs typeface="Helvetica Neue"/>
                <a:sym typeface="Helvetica Neue"/>
              </a:rPr>
              <a:t> se </a:t>
            </a:r>
            <a:r>
              <a:rPr lang="en-US" sz="1800" dirty="0" err="1">
                <a:solidFill>
                  <a:schemeClr val="lt1"/>
                </a:solidFill>
                <a:latin typeface="+mn-lt"/>
                <a:ea typeface="Helvetica Neue"/>
                <a:cs typeface="Helvetica Neue"/>
                <a:sym typeface="Helvetica Neue"/>
              </a:rPr>
              <a:t>actualizará</a:t>
            </a:r>
            <a:r>
              <a:rPr lang="en-US" sz="1800" dirty="0">
                <a:solidFill>
                  <a:schemeClr val="lt1"/>
                </a:solidFill>
                <a:latin typeface="+mn-lt"/>
                <a:ea typeface="Helvetica Neue"/>
                <a:cs typeface="Helvetica Neue"/>
                <a:sym typeface="Helvetica Neue"/>
              </a:rPr>
              <a:t> a </a:t>
            </a:r>
            <a:r>
              <a:rPr lang="en-US" sz="1800" dirty="0" err="1">
                <a:solidFill>
                  <a:schemeClr val="lt1"/>
                </a:solidFill>
                <a:latin typeface="+mn-lt"/>
                <a:ea typeface="Helvetica Neue"/>
                <a:cs typeface="Helvetica Neue"/>
                <a:sym typeface="Helvetica Neue"/>
              </a:rPr>
              <a:t>medida</a:t>
            </a:r>
            <a:r>
              <a:rPr lang="en-US" sz="1800" dirty="0">
                <a:solidFill>
                  <a:schemeClr val="lt1"/>
                </a:solidFill>
                <a:latin typeface="+mn-lt"/>
                <a:ea typeface="Helvetica Neue"/>
                <a:cs typeface="Helvetica Neue"/>
                <a:sym typeface="Helvetica Neue"/>
              </a:rPr>
              <a:t> que se </a:t>
            </a:r>
            <a:r>
              <a:rPr lang="en-US" sz="1800" dirty="0" err="1">
                <a:solidFill>
                  <a:schemeClr val="lt1"/>
                </a:solidFill>
                <a:latin typeface="+mn-lt"/>
                <a:ea typeface="Helvetica Neue"/>
                <a:cs typeface="Helvetica Neue"/>
                <a:sym typeface="Helvetica Neue"/>
              </a:rPr>
              <a:t>agreguen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nuevos</a:t>
            </a:r>
            <a:r>
              <a:rPr lang="en-US" sz="1800" dirty="0">
                <a:solidFill>
                  <a:schemeClr val="lt1"/>
                </a:solidFill>
                <a:latin typeface="+mn-lt"/>
                <a:ea typeface="Helvetica Neue"/>
                <a:cs typeface="Helvetica Neue"/>
                <a:sym typeface="Helvetica Neue"/>
              </a:rPr>
              <a:t> puntos de </a:t>
            </a:r>
            <a:r>
              <a:rPr lang="en-US" sz="1800" dirty="0" err="1">
                <a:solidFill>
                  <a:schemeClr val="lt1"/>
                </a:solidFill>
                <a:latin typeface="+mn-lt"/>
                <a:ea typeface="Helvetica Neue"/>
                <a:cs typeface="Helvetica Neue"/>
                <a:sym typeface="Helvetica Neue"/>
              </a:rPr>
              <a:t>datos</a:t>
            </a:r>
            <a:r>
              <a:rPr lang="en-US" sz="1800" dirty="0">
                <a:solidFill>
                  <a:schemeClr val="lt1"/>
                </a:solidFill>
                <a:latin typeface="+mn-lt"/>
                <a:ea typeface="Helvetica Neue"/>
                <a:cs typeface="Helvetica Neue"/>
                <a:sym typeface="Helvetica Neue"/>
              </a:rPr>
              <a:t>, tanto para la </a:t>
            </a:r>
            <a:r>
              <a:rPr lang="en-US" sz="1800" dirty="0" err="1">
                <a:solidFill>
                  <a:schemeClr val="lt1"/>
                </a:solidFill>
                <a:latin typeface="+mn-lt"/>
                <a:ea typeface="Helvetica Neue"/>
                <a:cs typeface="Helvetica Neue"/>
                <a:sym typeface="Helvetica Neue"/>
              </a:rPr>
              <a:t>temperatura</a:t>
            </a:r>
            <a:r>
              <a:rPr lang="en-US" sz="1800" dirty="0">
                <a:solidFill>
                  <a:schemeClr val="lt1"/>
                </a:solidFill>
                <a:latin typeface="+mn-lt"/>
                <a:ea typeface="Helvetica Neue"/>
                <a:cs typeface="Helvetica Neue"/>
                <a:sym typeface="Helvetica Neue"/>
              </a:rPr>
              <a:t> del </a:t>
            </a:r>
            <a:r>
              <a:rPr lang="en-US" sz="1800" dirty="0" err="1">
                <a:solidFill>
                  <a:schemeClr val="lt1"/>
                </a:solidFill>
                <a:latin typeface="+mn-lt"/>
                <a:ea typeface="Helvetica Neue"/>
                <a:cs typeface="Helvetica Neue"/>
                <a:sym typeface="Helvetica Neue"/>
              </a:rPr>
              <a:t>aire</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como</a:t>
            </a:r>
            <a:r>
              <a:rPr lang="en-US" sz="1800" dirty="0">
                <a:solidFill>
                  <a:schemeClr val="lt1"/>
                </a:solidFill>
                <a:latin typeface="+mn-lt"/>
                <a:ea typeface="Helvetica Neue"/>
                <a:cs typeface="Helvetica Neue"/>
                <a:sym typeface="Helvetica Neue"/>
              </a:rPr>
              <a:t> para la </a:t>
            </a:r>
            <a:r>
              <a:rPr lang="en-US" sz="1800" dirty="0" err="1">
                <a:solidFill>
                  <a:schemeClr val="lt1"/>
                </a:solidFill>
                <a:latin typeface="+mn-lt"/>
                <a:ea typeface="Helvetica Neue"/>
                <a:cs typeface="Helvetica Neue"/>
                <a:sym typeface="Helvetica Neue"/>
              </a:rPr>
              <a:t>cobertura</a:t>
            </a:r>
            <a:r>
              <a:rPr lang="en-US" sz="1800" dirty="0">
                <a:solidFill>
                  <a:schemeClr val="lt1"/>
                </a:solidFill>
                <a:latin typeface="+mn-lt"/>
                <a:ea typeface="Helvetica Neue"/>
                <a:cs typeface="Helvetica Neue"/>
                <a:sym typeface="Helvetica Neue"/>
              </a:rPr>
              <a:t> total de </a:t>
            </a:r>
            <a:r>
              <a:rPr lang="en-US" sz="1800" dirty="0" err="1">
                <a:solidFill>
                  <a:schemeClr val="lt1"/>
                </a:solidFill>
                <a:latin typeface="+mn-lt"/>
                <a:ea typeface="Helvetica Neue"/>
                <a:cs typeface="Helvetica Neue"/>
                <a:sym typeface="Helvetica Neue"/>
              </a:rPr>
              <a:t>nubes</a:t>
            </a:r>
            <a:r>
              <a:rPr lang="en-US" sz="1800" dirty="0">
                <a:solidFill>
                  <a:schemeClr val="lt1"/>
                </a:solidFill>
                <a:latin typeface="+mn-lt"/>
                <a:ea typeface="Helvetica Neue"/>
                <a:cs typeface="Helvetica Neue"/>
                <a:sym typeface="Helvetica Neue"/>
              </a:rPr>
              <a:t>.</a:t>
            </a:r>
            <a:endParaRPr sz="1100" dirty="0">
              <a:latin typeface="+mn-lt"/>
            </a:endParaRPr>
          </a:p>
        </p:txBody>
      </p:sp>
      <p:sp>
        <p:nvSpPr>
          <p:cNvPr id="308" name="Google Shape;308;p30"/>
          <p:cNvSpPr/>
          <p:nvPr/>
        </p:nvSpPr>
        <p:spPr>
          <a:xfrm>
            <a:off x="5899424" y="3772254"/>
            <a:ext cx="2999355" cy="9002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dirty="0">
                <a:solidFill>
                  <a:schemeClr val="lt1"/>
                </a:solidFill>
                <a:latin typeface="+mn-lt"/>
                <a:ea typeface="Helvetica Neue"/>
                <a:cs typeface="Helvetica Neue"/>
                <a:sym typeface="Helvetica Neue"/>
              </a:rPr>
              <a:t>El </a:t>
            </a:r>
            <a:r>
              <a:rPr lang="en-US" sz="1800" dirty="0" err="1">
                <a:solidFill>
                  <a:schemeClr val="lt1"/>
                </a:solidFill>
                <a:latin typeface="+mn-lt"/>
                <a:ea typeface="Helvetica Neue"/>
                <a:cs typeface="Helvetica Neue"/>
                <a:sym typeface="Helvetica Neue"/>
              </a:rPr>
              <a:t>botón</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Compartir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gráfico</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permite</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compartir</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fácilmente</a:t>
            </a:r>
            <a:r>
              <a:rPr lang="en-US" sz="1800" dirty="0">
                <a:solidFill>
                  <a:schemeClr val="lt1"/>
                </a:solidFill>
                <a:latin typeface="+mn-lt"/>
                <a:ea typeface="Helvetica Neue"/>
                <a:cs typeface="Helvetica Neue"/>
                <a:sym typeface="Helvetica Neue"/>
              </a:rPr>
              <a:t> </a:t>
            </a:r>
            <a:r>
              <a:rPr lang="en-US" sz="1800" dirty="0" err="1">
                <a:solidFill>
                  <a:schemeClr val="lt1"/>
                </a:solidFill>
                <a:latin typeface="+mn-lt"/>
                <a:ea typeface="Helvetica Neue"/>
                <a:cs typeface="Helvetica Neue"/>
                <a:sym typeface="Helvetica Neue"/>
              </a:rPr>
              <a:t>en</a:t>
            </a:r>
            <a:r>
              <a:rPr lang="en-US" sz="1800" dirty="0">
                <a:solidFill>
                  <a:schemeClr val="lt1"/>
                </a:solidFill>
                <a:latin typeface="+mn-lt"/>
                <a:ea typeface="Helvetica Neue"/>
                <a:cs typeface="Helvetica Neue"/>
                <a:sym typeface="Helvetica Neue"/>
              </a:rPr>
              <a:t> las redes </a:t>
            </a:r>
            <a:r>
              <a:rPr lang="en-US" sz="1800" dirty="0" err="1">
                <a:solidFill>
                  <a:schemeClr val="lt1"/>
                </a:solidFill>
                <a:latin typeface="+mn-lt"/>
                <a:ea typeface="Helvetica Neue"/>
                <a:cs typeface="Helvetica Neue"/>
                <a:sym typeface="Helvetica Neue"/>
              </a:rPr>
              <a:t>sociales</a:t>
            </a:r>
            <a:r>
              <a:rPr lang="en-US" sz="1800" dirty="0">
                <a:solidFill>
                  <a:schemeClr val="lt1"/>
                </a:solidFill>
                <a:latin typeface="+mn-lt"/>
                <a:ea typeface="Helvetica Neue"/>
                <a:cs typeface="Helvetica Neue"/>
                <a:sym typeface="Helvetica Neue"/>
              </a:rPr>
              <a:t>.</a:t>
            </a:r>
            <a:endParaRPr sz="1100" dirty="0">
              <a:latin typeface="+mn-lt"/>
            </a:endParaRPr>
          </a:p>
        </p:txBody>
      </p:sp>
      <p:pic>
        <p:nvPicPr>
          <p:cNvPr id="4098" name="Picture 2" descr="Botón Compartir gráfico">
            <a:extLst>
              <a:ext uri="{FF2B5EF4-FFF2-40B4-BE49-F238E27FC236}">
                <a16:creationId xmlns:a16="http://schemas.microsoft.com/office/drawing/2014/main" id="{66999274-B84F-E0D0-7C33-C3AD09970E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9" b="19621"/>
          <a:stretch/>
        </p:blipFill>
        <p:spPr bwMode="auto">
          <a:xfrm>
            <a:off x="3116263" y="4222362"/>
            <a:ext cx="2378075" cy="591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 ejemplo de un gráfico lineal, basado de datos de temperatura del aire tomados el 21 de agosto de 2017. El gráfico muestra que la temperatura cae de unos 32 grados Celsius a unos 16 grados en el transcurso de una hora, y luego vuelve a aumentar a unos 32 grados durante la siguiente hora. En la parte inferior hay un gráfico de barras que muestra los porcentajes de cobertura de nubes informados durante el mismo período de tiempo.">
            <a:extLst>
              <a:ext uri="{FF2B5EF4-FFF2-40B4-BE49-F238E27FC236}">
                <a16:creationId xmlns:a16="http://schemas.microsoft.com/office/drawing/2014/main" id="{1E3B4277-E421-58D1-E4C8-605A1A35FC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0" t="24800" r="4605" b="30952"/>
          <a:stretch/>
        </p:blipFill>
        <p:spPr bwMode="auto">
          <a:xfrm>
            <a:off x="2794061" y="1070645"/>
            <a:ext cx="2839807" cy="3002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D6004D-8C32-05E0-71AD-3A72E795AD9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7373" y="88900"/>
            <a:ext cx="1765896" cy="49657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314"/>
        <p:cNvGrpSpPr/>
        <p:nvPr/>
      </p:nvGrpSpPr>
      <p:grpSpPr>
        <a:xfrm>
          <a:off x="0" y="0"/>
          <a:ext cx="0" cy="0"/>
          <a:chOff x="0" y="0"/>
          <a:chExt cx="0" cy="0"/>
        </a:xfrm>
      </p:grpSpPr>
      <p:sp>
        <p:nvSpPr>
          <p:cNvPr id="2" name="Google Shape;309;p30">
            <a:extLst>
              <a:ext uri="{FF2B5EF4-FFF2-40B4-BE49-F238E27FC236}">
                <a16:creationId xmlns:a16="http://schemas.microsoft.com/office/drawing/2014/main" id="{79B50C3C-4B44-11EA-80FD-FE71229DE53E}"/>
              </a:ext>
            </a:extLst>
          </p:cNvPr>
          <p:cNvSpPr txBox="1">
            <a:spLocks noGrp="1"/>
          </p:cNvSpPr>
          <p:nvPr>
            <p:ph type="title"/>
          </p:nvPr>
        </p:nvSpPr>
        <p:spPr>
          <a:xfrm>
            <a:off x="5803267" y="124629"/>
            <a:ext cx="2337192"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Aprende</a:t>
            </a: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más</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316" name="Google Shape;316;p31"/>
          <p:cNvSpPr txBox="1"/>
          <p:nvPr/>
        </p:nvSpPr>
        <p:spPr>
          <a:xfrm>
            <a:off x="5154706" y="1091961"/>
            <a:ext cx="3813609" cy="339320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2400" dirty="0" err="1">
                <a:solidFill>
                  <a:schemeClr val="lt1"/>
                </a:solidFill>
                <a:latin typeface="+mn-lt"/>
                <a:ea typeface="Helvetica Neue"/>
                <a:cs typeface="Helvetica Neue"/>
                <a:sym typeface="Helvetica Neue"/>
              </a:rPr>
              <a:t>Encuentra</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más</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detalles</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incluyendo</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guías</a:t>
            </a:r>
            <a:r>
              <a:rPr lang="en-US" sz="2400" dirty="0">
                <a:solidFill>
                  <a:schemeClr val="lt1"/>
                </a:solidFill>
                <a:latin typeface="+mn-lt"/>
                <a:ea typeface="Helvetica Neue"/>
                <a:cs typeface="Helvetica Neue"/>
                <a:sym typeface="Helvetica Neue"/>
              </a:rPr>
              <a:t> de </a:t>
            </a:r>
            <a:r>
              <a:rPr lang="en-US" sz="2400" dirty="0" err="1">
                <a:solidFill>
                  <a:schemeClr val="lt1"/>
                </a:solidFill>
                <a:latin typeface="+mn-lt"/>
                <a:ea typeface="Helvetica Neue"/>
                <a:cs typeface="Helvetica Neue"/>
                <a:sym typeface="Helvetica Neue"/>
              </a:rPr>
              <a:t>actividades</a:t>
            </a:r>
            <a:r>
              <a:rPr lang="en-US" sz="2400" dirty="0">
                <a:solidFill>
                  <a:schemeClr val="lt1"/>
                </a:solidFill>
                <a:latin typeface="+mn-lt"/>
                <a:ea typeface="Helvetica Neue"/>
                <a:cs typeface="Helvetica Neue"/>
                <a:sym typeface="Helvetica Neue"/>
              </a:rPr>
              <a:t> y </a:t>
            </a:r>
            <a:r>
              <a:rPr lang="en-US" sz="2400" dirty="0" err="1">
                <a:solidFill>
                  <a:schemeClr val="lt1"/>
                </a:solidFill>
                <a:latin typeface="+mn-lt"/>
                <a:ea typeface="Helvetica Neue"/>
                <a:cs typeface="Helvetica Neue"/>
                <a:sym typeface="Helvetica Neue"/>
              </a:rPr>
              <a:t>otras</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oportunidades</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extendidas</a:t>
            </a:r>
            <a:r>
              <a:rPr lang="en-US" sz="2400" dirty="0">
                <a:solidFill>
                  <a:schemeClr val="lt1"/>
                </a:solidFill>
                <a:latin typeface="+mn-lt"/>
                <a:ea typeface="Helvetica Neue"/>
                <a:cs typeface="Helvetica Neue"/>
                <a:sym typeface="Helvetica Neue"/>
              </a:rPr>
              <a:t> para la </a:t>
            </a:r>
            <a:r>
              <a:rPr lang="en-US" sz="2400" dirty="0" err="1">
                <a:solidFill>
                  <a:schemeClr val="lt1"/>
                </a:solidFill>
                <a:latin typeface="+mn-lt"/>
                <a:ea typeface="Helvetica Neue"/>
                <a:cs typeface="Helvetica Neue"/>
                <a:sym typeface="Helvetica Neue"/>
              </a:rPr>
              <a:t>recopilación</a:t>
            </a:r>
            <a:r>
              <a:rPr lang="en-US" sz="2400" dirty="0">
                <a:solidFill>
                  <a:schemeClr val="lt1"/>
                </a:solidFill>
                <a:latin typeface="+mn-lt"/>
                <a:ea typeface="Helvetica Neue"/>
                <a:cs typeface="Helvetica Neue"/>
                <a:sym typeface="Helvetica Neue"/>
              </a:rPr>
              <a:t> de </a:t>
            </a:r>
            <a:r>
              <a:rPr lang="en-US" sz="2400" dirty="0" err="1">
                <a:solidFill>
                  <a:schemeClr val="lt1"/>
                </a:solidFill>
                <a:latin typeface="+mn-lt"/>
                <a:ea typeface="Helvetica Neue"/>
                <a:cs typeface="Helvetica Neue"/>
                <a:sym typeface="Helvetica Neue"/>
              </a:rPr>
              <a:t>datos</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en</a:t>
            </a:r>
            <a:r>
              <a:rPr lang="en-US" sz="2400" dirty="0">
                <a:solidFill>
                  <a:schemeClr val="lt1"/>
                </a:solidFill>
                <a:latin typeface="+mn-lt"/>
                <a:ea typeface="Helvetica Neue"/>
                <a:cs typeface="Helvetica Neue"/>
                <a:sym typeface="Helvetica Neue"/>
              </a:rPr>
              <a:t> la </a:t>
            </a:r>
            <a:r>
              <a:rPr lang="en-US" sz="2400" dirty="0" err="1">
                <a:solidFill>
                  <a:schemeClr val="lt1"/>
                </a:solidFill>
                <a:latin typeface="+mn-lt"/>
                <a:ea typeface="Helvetica Neue"/>
                <a:cs typeface="Helvetica Neue"/>
                <a:sym typeface="Helvetica Neue"/>
              </a:rPr>
              <a:t>página</a:t>
            </a:r>
            <a:r>
              <a:rPr lang="en-US" sz="2400" dirty="0">
                <a:solidFill>
                  <a:schemeClr val="lt1"/>
                </a:solidFill>
                <a:latin typeface="+mn-lt"/>
                <a:ea typeface="Helvetica Neue"/>
                <a:cs typeface="Helvetica Neue"/>
                <a:sym typeface="Helvetica Neue"/>
              </a:rPr>
              <a:t> de Eclipse del sitio web de GLOBE Observer, </a:t>
            </a:r>
            <a:endParaRPr sz="1100" dirty="0">
              <a:latin typeface="+mn-lt"/>
            </a:endParaRPr>
          </a:p>
          <a:p>
            <a:pPr marL="0" marR="0" lvl="0" indent="0" algn="ctr" rtl="0">
              <a:spcBef>
                <a:spcPts val="0"/>
              </a:spcBef>
              <a:spcAft>
                <a:spcPts val="0"/>
              </a:spcAft>
              <a:buNone/>
            </a:pPr>
            <a:r>
              <a:rPr lang="en" sz="2400" u="sng" dirty="0">
                <a:solidFill>
                  <a:schemeClr val="hlink"/>
                </a:solidFill>
                <a:latin typeface="+mn-lt"/>
                <a:ea typeface="Helvetica Neue"/>
                <a:cs typeface="Helvetica Neue"/>
                <a:sym typeface="Helvetica Neue"/>
                <a:hlinkClick r:id="rId3"/>
              </a:rPr>
              <a:t>observer.globe.gov/eclipse</a:t>
            </a:r>
            <a:r>
              <a:rPr lang="en" sz="2400" dirty="0">
                <a:solidFill>
                  <a:srgbClr val="DDEAF6"/>
                </a:solidFill>
                <a:latin typeface="+mn-lt"/>
                <a:ea typeface="Helvetica Neue"/>
                <a:cs typeface="Helvetica Neue"/>
                <a:sym typeface="Helvetica Neue"/>
              </a:rPr>
              <a:t> </a:t>
            </a:r>
            <a:endParaRPr sz="2100" dirty="0">
              <a:solidFill>
                <a:srgbClr val="DDEAF6"/>
              </a:solidFill>
              <a:latin typeface="+mn-lt"/>
              <a:ea typeface="Helvetica Neue"/>
              <a:cs typeface="Helvetica Neue"/>
              <a:sym typeface="Helvetica Neue"/>
            </a:endParaRPr>
          </a:p>
        </p:txBody>
      </p:sp>
      <p:pic>
        <p:nvPicPr>
          <p:cNvPr id="315" name="Google Shape;315;p31" descr="Captura de pantalla de la página de inicio de Eclipse en el sitio web de GLOBE Observer"/>
          <p:cNvPicPr preferRelativeResize="0">
            <a:picLocks noChangeAspect="1"/>
          </p:cNvPicPr>
          <p:nvPr/>
        </p:nvPicPr>
        <p:blipFill rotWithShape="1">
          <a:blip r:embed="rId4">
            <a:alphaModFix/>
          </a:blip>
          <a:srcRect/>
          <a:stretch/>
        </p:blipFill>
        <p:spPr>
          <a:xfrm>
            <a:off x="247403" y="656786"/>
            <a:ext cx="4703153" cy="38299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F61E801-7A04-05C3-9C1C-5EC72C0C645F}"/>
              </a:ext>
            </a:extLst>
          </p:cNvPr>
          <p:cNvSpPr txBox="1">
            <a:spLocks noGrp="1"/>
          </p:cNvSpPr>
          <p:nvPr>
            <p:ph type="title" idx="4294967295"/>
          </p:nvPr>
        </p:nvSpPr>
        <p:spPr>
          <a:xfrm>
            <a:off x="5287616" y="247560"/>
            <a:ext cx="3663255"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Recursos</a:t>
            </a: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8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adicionales</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2" name="Text">
            <a:extLst>
              <a:ext uri="{FF2B5EF4-FFF2-40B4-BE49-F238E27FC236}">
                <a16:creationId xmlns:a16="http://schemas.microsoft.com/office/drawing/2014/main" id="{8625A64D-7E5A-96BE-9F40-6095E8E0B470}"/>
              </a:ext>
            </a:extLst>
          </p:cNvPr>
          <p:cNvSpPr>
            <a:spLocks/>
          </p:cNvSpPr>
          <p:nvPr/>
        </p:nvSpPr>
        <p:spPr>
          <a:xfrm>
            <a:off x="5038608" y="1026819"/>
            <a:ext cx="3912263" cy="3778516"/>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hlinkClick r:id="rId2"/>
              </a:rPr>
              <a:t>La biblioteca de recursos de Eclipse</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tiene</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una</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serie</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de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recursos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útiles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destinados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observadores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individuales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y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agregaremos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más</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medida</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que se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desarrollen</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p>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También</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hay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una</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a:t>
            </a:r>
            <a:r>
              <a:rPr kumimoji="0" lang="en-US" sz="2400" b="0" i="0" u="none" strike="noStrike" kern="0" cap="none" spc="0" normalizeH="0" baseline="0" noProof="0" dirty="0" err="1">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sección</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 de </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hlinkClick r:id="rId3"/>
              </a:rPr>
              <a:t>recursos en español</a:t>
            </a:r>
            <a:r>
              <a:rPr kumimoji="0" lang="en-US" sz="2400" b="0" i="0" u="none" strike="noStrike" kern="0" cap="none" spc="0" normalizeH="0" baseline="0" noProof="0" dirty="0">
                <a:ln>
                  <a:noFill/>
                </a:ln>
                <a:solidFill>
                  <a:schemeClr val="lt1"/>
                </a:solidFill>
                <a:effectLst/>
                <a:uLnTx/>
                <a:uFillTx/>
                <a:latin typeface="+mn-lt"/>
                <a:ea typeface="Helvetica Neue" panose="02000503000000020004" pitchFamily="2" charset="0"/>
                <a:cs typeface="Helvetica Neue" panose="02000503000000020004" pitchFamily="2" charset="0"/>
                <a:sym typeface="Oswald"/>
              </a:rPr>
              <a:t>.</a:t>
            </a:r>
          </a:p>
        </p:txBody>
      </p:sp>
      <p:pic>
        <p:nvPicPr>
          <p:cNvPr id="5" name="Content Placeholder 4" descr="Una captura de pantalla de la página de la biblioteca de recursos de Eclipse.">
            <a:extLst>
              <a:ext uri="{FF2B5EF4-FFF2-40B4-BE49-F238E27FC236}">
                <a16:creationId xmlns:a16="http://schemas.microsoft.com/office/drawing/2014/main" id="{CCB0D464-4D35-E90A-19F7-5699966C0270}"/>
              </a:ext>
            </a:extLst>
          </p:cNvPr>
          <p:cNvPicPr>
            <a:picLocks noGrp="1" noChangeAspect="1"/>
          </p:cNvPicPr>
          <p:nvPr>
            <p:ph idx="1"/>
          </p:nvPr>
        </p:nvPicPr>
        <p:blipFill>
          <a:blip r:embed="rId4"/>
          <a:stretch>
            <a:fillRect/>
          </a:stretch>
        </p:blipFill>
        <p:spPr>
          <a:xfrm>
            <a:off x="193129" y="247560"/>
            <a:ext cx="4710566" cy="4478355"/>
          </a:xfrm>
        </p:spPr>
      </p:pic>
    </p:spTree>
    <p:extLst>
      <p:ext uri="{BB962C8B-B14F-4D97-AF65-F5344CB8AC3E}">
        <p14:creationId xmlns:p14="http://schemas.microsoft.com/office/powerpoint/2010/main" val="296492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94"/>
        <p:cNvGrpSpPr/>
        <p:nvPr/>
      </p:nvGrpSpPr>
      <p:grpSpPr>
        <a:xfrm>
          <a:off x="0" y="0"/>
          <a:ext cx="0" cy="0"/>
          <a:chOff x="0" y="0"/>
          <a:chExt cx="0" cy="0"/>
        </a:xfrm>
      </p:grpSpPr>
      <p:sp>
        <p:nvSpPr>
          <p:cNvPr id="96" name="Google Shape;96;p15"/>
          <p:cNvSpPr txBox="1">
            <a:spLocks noGrp="1"/>
          </p:cNvSpPr>
          <p:nvPr>
            <p:ph type="title"/>
          </p:nvPr>
        </p:nvSpPr>
        <p:spPr>
          <a:xfrm>
            <a:off x="78093" y="114086"/>
            <a:ext cx="8881440" cy="807883"/>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Enfoque</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en</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ciencias</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terrestres</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estudia</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eclipses </a:t>
            </a: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como</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observador</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4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voluntario</a:t>
            </a: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con GLOBE.</a:t>
            </a:r>
          </a:p>
        </p:txBody>
      </p:sp>
      <p:sp>
        <p:nvSpPr>
          <p:cNvPr id="95" name="Google Shape;95;p15"/>
          <p:cNvSpPr txBox="1"/>
          <p:nvPr/>
        </p:nvSpPr>
        <p:spPr>
          <a:xfrm>
            <a:off x="4345076" y="971399"/>
            <a:ext cx="4408249" cy="297770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2100" i="0" u="none" strike="noStrike" cap="none" dirty="0">
                <a:solidFill>
                  <a:schemeClr val="lt1"/>
                </a:solidFill>
                <a:latin typeface="+mn-lt"/>
                <a:ea typeface="Helvetica Neue"/>
                <a:cs typeface="Helvetica Neue"/>
                <a:sym typeface="Helvetica Neue"/>
              </a:rPr>
              <a:t>La </a:t>
            </a:r>
            <a:r>
              <a:rPr lang="en-US" sz="2100" i="0" u="none" strike="noStrike" cap="none" dirty="0" err="1">
                <a:solidFill>
                  <a:schemeClr val="lt1"/>
                </a:solidFill>
                <a:latin typeface="+mn-lt"/>
                <a:ea typeface="Helvetica Neue"/>
                <a:cs typeface="Helvetica Neue"/>
                <a:sym typeface="Helvetica Neue"/>
              </a:rPr>
              <a:t>energía</a:t>
            </a:r>
            <a:r>
              <a:rPr lang="en-US" sz="2100" i="0" u="none" strike="noStrike" cap="none" dirty="0">
                <a:solidFill>
                  <a:schemeClr val="lt1"/>
                </a:solidFill>
                <a:latin typeface="+mn-lt"/>
                <a:ea typeface="Helvetica Neue"/>
                <a:cs typeface="Helvetica Neue"/>
                <a:sym typeface="Helvetica Neue"/>
              </a:rPr>
              <a:t> del Sol </a:t>
            </a:r>
            <a:r>
              <a:rPr lang="en-US" sz="2100" i="0" u="none" strike="noStrike" cap="none" dirty="0" err="1">
                <a:solidFill>
                  <a:schemeClr val="lt1"/>
                </a:solidFill>
                <a:latin typeface="+mn-lt"/>
                <a:ea typeface="Helvetica Neue"/>
                <a:cs typeface="Helvetica Neue"/>
                <a:sym typeface="Helvetica Neue"/>
              </a:rPr>
              <a:t>calienta</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nuestro</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planeta</a:t>
            </a:r>
            <a:r>
              <a:rPr lang="en-US" sz="2100" i="0" u="none" strike="noStrike" cap="none" dirty="0">
                <a:solidFill>
                  <a:schemeClr val="lt1"/>
                </a:solidFill>
                <a:latin typeface="+mn-lt"/>
                <a:ea typeface="Helvetica Neue"/>
                <a:cs typeface="Helvetica Neue"/>
                <a:sym typeface="Helvetica Neue"/>
              </a:rPr>
              <a:t> y </a:t>
            </a:r>
            <a:r>
              <a:rPr lang="en-US" sz="2100" i="0" u="none" strike="noStrike" cap="none" dirty="0" err="1">
                <a:solidFill>
                  <a:schemeClr val="lt1"/>
                </a:solidFill>
                <a:latin typeface="+mn-lt"/>
                <a:ea typeface="Helvetica Neue"/>
                <a:cs typeface="Helvetica Neue"/>
                <a:sym typeface="Helvetica Neue"/>
              </a:rPr>
              <a:t>los</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cambios</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en</a:t>
            </a:r>
            <a:r>
              <a:rPr lang="en-US" sz="2100" i="0" u="none" strike="noStrike" cap="none" dirty="0">
                <a:solidFill>
                  <a:schemeClr val="lt1"/>
                </a:solidFill>
                <a:latin typeface="+mn-lt"/>
                <a:ea typeface="Helvetica Neue"/>
                <a:cs typeface="Helvetica Neue"/>
                <a:sym typeface="Helvetica Neue"/>
              </a:rPr>
              <a:t> la luz solar </a:t>
            </a:r>
            <a:r>
              <a:rPr lang="en-US" sz="2100" i="0" u="none" strike="noStrike" cap="none" dirty="0" err="1">
                <a:solidFill>
                  <a:schemeClr val="lt1"/>
                </a:solidFill>
                <a:latin typeface="+mn-lt"/>
                <a:ea typeface="Helvetica Neue"/>
                <a:cs typeface="Helvetica Neue"/>
                <a:sym typeface="Helvetica Neue"/>
              </a:rPr>
              <a:t>también</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pueden</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causar</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cambios</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en</a:t>
            </a:r>
            <a:r>
              <a:rPr lang="en-US" sz="2100" i="0" u="none" strike="noStrike" cap="none" dirty="0">
                <a:solidFill>
                  <a:schemeClr val="lt1"/>
                </a:solidFill>
                <a:latin typeface="+mn-lt"/>
                <a:ea typeface="Helvetica Neue"/>
                <a:cs typeface="Helvetica Neue"/>
                <a:sym typeface="Helvetica Neue"/>
              </a:rPr>
              <a:t> la </a:t>
            </a:r>
            <a:r>
              <a:rPr lang="en-US" sz="2100" i="0" u="none" strike="noStrike" cap="none" dirty="0" err="1">
                <a:solidFill>
                  <a:schemeClr val="lt1"/>
                </a:solidFill>
                <a:latin typeface="+mn-lt"/>
                <a:ea typeface="Helvetica Neue"/>
                <a:cs typeface="Helvetica Neue"/>
                <a:sym typeface="Helvetica Neue"/>
              </a:rPr>
              <a:t>temperatura</a:t>
            </a:r>
            <a:r>
              <a:rPr lang="en-US" sz="2100" i="0" u="none" strike="noStrike" cap="none" dirty="0">
                <a:solidFill>
                  <a:schemeClr val="lt1"/>
                </a:solidFill>
                <a:latin typeface="+mn-lt"/>
                <a:ea typeface="Helvetica Neue"/>
                <a:cs typeface="Helvetica Neue"/>
                <a:sym typeface="Helvetica Neue"/>
              </a:rPr>
              <a:t>, las </a:t>
            </a:r>
            <a:r>
              <a:rPr lang="en-US" sz="2100" i="0" u="none" strike="noStrike" cap="none" dirty="0" err="1">
                <a:solidFill>
                  <a:schemeClr val="lt1"/>
                </a:solidFill>
                <a:latin typeface="+mn-lt"/>
                <a:ea typeface="Helvetica Neue"/>
                <a:cs typeface="Helvetica Neue"/>
                <a:sym typeface="Helvetica Neue"/>
              </a:rPr>
              <a:t>nubes</a:t>
            </a:r>
            <a:r>
              <a:rPr lang="en-US" sz="2100" i="0" u="none" strike="noStrike" cap="none" dirty="0">
                <a:solidFill>
                  <a:schemeClr val="lt1"/>
                </a:solidFill>
                <a:latin typeface="+mn-lt"/>
                <a:ea typeface="Helvetica Neue"/>
                <a:cs typeface="Helvetica Neue"/>
                <a:sym typeface="Helvetica Neue"/>
              </a:rPr>
              <a:t> y </a:t>
            </a:r>
            <a:r>
              <a:rPr lang="en-US" sz="2100" i="0" u="none" strike="noStrike" cap="none" dirty="0" err="1">
                <a:solidFill>
                  <a:schemeClr val="lt1"/>
                </a:solidFill>
                <a:latin typeface="+mn-lt"/>
                <a:ea typeface="Helvetica Neue"/>
                <a:cs typeface="Helvetica Neue"/>
                <a:sym typeface="Helvetica Neue"/>
              </a:rPr>
              <a:t>el</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viento</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Qué</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sucede</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cuando</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el</a:t>
            </a:r>
            <a:r>
              <a:rPr lang="en-US" sz="2100" i="0" u="none" strike="noStrike" cap="none" dirty="0">
                <a:solidFill>
                  <a:schemeClr val="lt1"/>
                </a:solidFill>
                <a:latin typeface="+mn-lt"/>
                <a:ea typeface="Helvetica Neue"/>
                <a:cs typeface="Helvetica Neue"/>
                <a:sym typeface="Helvetica Neue"/>
              </a:rPr>
              <a:t> Sol es </a:t>
            </a:r>
            <a:r>
              <a:rPr lang="en-US" sz="2100" i="0" u="none" strike="noStrike" cap="none" dirty="0" err="1">
                <a:solidFill>
                  <a:schemeClr val="lt1"/>
                </a:solidFill>
                <a:latin typeface="+mn-lt"/>
                <a:ea typeface="Helvetica Neue"/>
                <a:cs typeface="Helvetica Neue"/>
                <a:sym typeface="Helvetica Neue"/>
              </a:rPr>
              <a:t>bloqueado</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por</a:t>
            </a:r>
            <a:r>
              <a:rPr lang="en-US" sz="2100" i="0" u="none" strike="noStrike" cap="none" dirty="0">
                <a:solidFill>
                  <a:schemeClr val="lt1"/>
                </a:solidFill>
                <a:latin typeface="+mn-lt"/>
                <a:ea typeface="Helvetica Neue"/>
                <a:cs typeface="Helvetica Neue"/>
                <a:sym typeface="Helvetica Neue"/>
              </a:rPr>
              <a:t> la Luna </a:t>
            </a:r>
            <a:r>
              <a:rPr lang="en-US" sz="2100" i="0" u="none" strike="noStrike" cap="none" dirty="0" err="1">
                <a:solidFill>
                  <a:schemeClr val="lt1"/>
                </a:solidFill>
                <a:latin typeface="+mn-lt"/>
                <a:ea typeface="Helvetica Neue"/>
                <a:cs typeface="Helvetica Neue"/>
                <a:sym typeface="Helvetica Neue"/>
              </a:rPr>
              <a:t>durante</a:t>
            </a:r>
            <a:r>
              <a:rPr lang="en-US" sz="2100" i="0" u="none" strike="noStrike" cap="none" dirty="0">
                <a:solidFill>
                  <a:schemeClr val="lt1"/>
                </a:solidFill>
                <a:latin typeface="+mn-lt"/>
                <a:ea typeface="Helvetica Neue"/>
                <a:cs typeface="Helvetica Neue"/>
                <a:sym typeface="Helvetica Neue"/>
              </a:rPr>
              <a:t> un eclipse? ¿</a:t>
            </a:r>
            <a:r>
              <a:rPr lang="en-US" sz="2100" i="0" u="none" strike="noStrike" cap="none" dirty="0" err="1">
                <a:solidFill>
                  <a:schemeClr val="lt1"/>
                </a:solidFill>
                <a:latin typeface="+mn-lt"/>
                <a:ea typeface="Helvetica Neue"/>
                <a:cs typeface="Helvetica Neue"/>
                <a:sym typeface="Helvetica Neue"/>
              </a:rPr>
              <a:t>Cómo</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afectará</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el</a:t>
            </a:r>
            <a:r>
              <a:rPr lang="en-US" sz="2100" i="0" u="none" strike="noStrike" cap="none" dirty="0">
                <a:solidFill>
                  <a:schemeClr val="lt1"/>
                </a:solidFill>
                <a:latin typeface="+mn-lt"/>
                <a:ea typeface="Helvetica Neue"/>
                <a:cs typeface="Helvetica Neue"/>
                <a:sym typeface="Helvetica Neue"/>
              </a:rPr>
              <a:t> eclipse a </a:t>
            </a:r>
            <a:r>
              <a:rPr lang="en-US" sz="2100" i="0" u="none" strike="noStrike" cap="none" dirty="0" err="1">
                <a:solidFill>
                  <a:schemeClr val="lt1"/>
                </a:solidFill>
                <a:latin typeface="+mn-lt"/>
                <a:ea typeface="Helvetica Neue"/>
                <a:cs typeface="Helvetica Neue"/>
                <a:sym typeface="Helvetica Neue"/>
              </a:rPr>
              <a:t>estos</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procesos</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impulsados</a:t>
            </a:r>
            <a:r>
              <a:rPr lang="en-US" sz="2100" i="0" u="none" strike="noStrike" cap="none" dirty="0">
                <a:solidFill>
                  <a:schemeClr val="lt1"/>
                </a:solidFill>
                <a:latin typeface="+mn-lt"/>
                <a:ea typeface="Helvetica Neue"/>
                <a:cs typeface="Helvetica Neue"/>
                <a:sym typeface="Helvetica Neue"/>
              </a:rPr>
              <a:t> </a:t>
            </a:r>
            <a:r>
              <a:rPr lang="en-US" sz="2100" i="0" u="none" strike="noStrike" cap="none" dirty="0" err="1">
                <a:solidFill>
                  <a:schemeClr val="lt1"/>
                </a:solidFill>
                <a:latin typeface="+mn-lt"/>
                <a:ea typeface="Helvetica Neue"/>
                <a:cs typeface="Helvetica Neue"/>
                <a:sym typeface="Helvetica Neue"/>
              </a:rPr>
              <a:t>por</a:t>
            </a:r>
            <a:r>
              <a:rPr lang="en-US" sz="2100" i="0" u="none" strike="noStrike" cap="none" dirty="0">
                <a:solidFill>
                  <a:schemeClr val="lt1"/>
                </a:solidFill>
                <a:latin typeface="+mn-lt"/>
                <a:ea typeface="Helvetica Neue"/>
                <a:cs typeface="Helvetica Neue"/>
                <a:sym typeface="Helvetica Neue"/>
              </a:rPr>
              <a:t> la </a:t>
            </a:r>
            <a:r>
              <a:rPr lang="en-US" sz="2100" i="0" u="none" strike="noStrike" cap="none" dirty="0" err="1">
                <a:solidFill>
                  <a:schemeClr val="lt1"/>
                </a:solidFill>
                <a:latin typeface="+mn-lt"/>
                <a:ea typeface="Helvetica Neue"/>
                <a:cs typeface="Helvetica Neue"/>
                <a:sym typeface="Helvetica Neue"/>
              </a:rPr>
              <a:t>energía</a:t>
            </a:r>
            <a:r>
              <a:rPr lang="en-US" sz="2100" i="0" u="none" strike="noStrike" cap="none" dirty="0">
                <a:solidFill>
                  <a:schemeClr val="lt1"/>
                </a:solidFill>
                <a:latin typeface="+mn-lt"/>
                <a:ea typeface="Helvetica Neue"/>
                <a:cs typeface="Helvetica Neue"/>
                <a:sym typeface="Helvetica Neue"/>
              </a:rPr>
              <a:t> solar?</a:t>
            </a:r>
            <a:endParaRPr sz="2700" i="0" u="none" strike="noStrike" cap="none" dirty="0">
              <a:solidFill>
                <a:schemeClr val="lt1"/>
              </a:solidFill>
              <a:latin typeface="+mn-lt"/>
              <a:ea typeface="Helvetica Neue"/>
              <a:cs typeface="Helvetica Neue"/>
              <a:sym typeface="Helvetica Neue"/>
            </a:endParaRPr>
          </a:p>
        </p:txBody>
      </p:sp>
      <p:sp>
        <p:nvSpPr>
          <p:cNvPr id="97" name="Google Shape;97;p15"/>
          <p:cNvSpPr txBox="1"/>
          <p:nvPr/>
        </p:nvSpPr>
        <p:spPr>
          <a:xfrm>
            <a:off x="4158225" y="4245426"/>
            <a:ext cx="4595100" cy="6573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US" sz="1100" b="0" u="none" dirty="0" err="1">
                <a:solidFill>
                  <a:schemeClr val="lt1"/>
                </a:solidFill>
                <a:latin typeface="+mn-lt"/>
                <a:ea typeface="Helvetica Neue"/>
                <a:cs typeface="Helvetica Neue"/>
                <a:sym typeface="Helvetica Neue"/>
              </a:rPr>
              <a:t>Diagrama</a:t>
            </a:r>
            <a:r>
              <a:rPr lang="en-US" sz="1100" b="0" u="none" dirty="0">
                <a:solidFill>
                  <a:schemeClr val="lt1"/>
                </a:solidFill>
                <a:latin typeface="+mn-lt"/>
                <a:ea typeface="Helvetica Neue"/>
                <a:cs typeface="Helvetica Neue"/>
                <a:sym typeface="Helvetica Neue"/>
              </a:rPr>
              <a:t> de la </a:t>
            </a:r>
            <a:r>
              <a:rPr lang="en-US" sz="1100" b="0" u="none" dirty="0" err="1">
                <a:solidFill>
                  <a:schemeClr val="lt1"/>
                </a:solidFill>
                <a:latin typeface="+mn-lt"/>
                <a:ea typeface="Helvetica Neue"/>
                <a:cs typeface="Helvetica Neue"/>
                <a:sym typeface="Helvetica Neue"/>
              </a:rPr>
              <a:t>parte</a:t>
            </a:r>
            <a:r>
              <a:rPr lang="en-US" sz="1100" b="0" u="none" dirty="0">
                <a:solidFill>
                  <a:schemeClr val="lt1"/>
                </a:solidFill>
                <a:latin typeface="+mn-lt"/>
                <a:ea typeface="Helvetica Neue"/>
                <a:cs typeface="Helvetica Neue"/>
                <a:sym typeface="Helvetica Neue"/>
              </a:rPr>
              <a:t> frontal </a:t>
            </a:r>
            <a:r>
              <a:rPr lang="en-US" sz="1100" b="0" u="none" dirty="0" err="1">
                <a:solidFill>
                  <a:schemeClr val="lt1"/>
                </a:solidFill>
                <a:latin typeface="+mn-lt"/>
                <a:ea typeface="Helvetica Neue"/>
                <a:cs typeface="Helvetica Neue"/>
                <a:sym typeface="Helvetica Neue"/>
              </a:rPr>
              <a:t>documento</a:t>
            </a:r>
            <a:r>
              <a:rPr lang="en-US" sz="1100" b="0" u="none" dirty="0">
                <a:solidFill>
                  <a:schemeClr val="lt1"/>
                </a:solidFill>
                <a:latin typeface="+mn-lt"/>
                <a:ea typeface="Helvetica Neue"/>
                <a:cs typeface="Helvetica Neue"/>
                <a:sym typeface="Helvetica Neue"/>
              </a:rPr>
              <a:t> de </a:t>
            </a:r>
            <a:r>
              <a:rPr lang="en-US" sz="1100" b="0" u="none" dirty="0" err="1">
                <a:solidFill>
                  <a:schemeClr val="lt1"/>
                </a:solidFill>
                <a:latin typeface="+mn-lt"/>
                <a:ea typeface="Helvetica Neue"/>
                <a:cs typeface="Helvetica Neue"/>
                <a:sym typeface="Helvetica Neue"/>
              </a:rPr>
              <a:t>una</a:t>
            </a:r>
            <a:r>
              <a:rPr lang="en-US" sz="1100" b="0" u="none" dirty="0">
                <a:solidFill>
                  <a:schemeClr val="lt1"/>
                </a:solidFill>
                <a:latin typeface="+mn-lt"/>
                <a:ea typeface="Helvetica Neue"/>
                <a:cs typeface="Helvetica Neue"/>
                <a:sym typeface="Helvetica Neue"/>
              </a:rPr>
              <a:t> </a:t>
            </a:r>
            <a:r>
              <a:rPr lang="en-US" sz="1100" b="0" u="none" dirty="0" err="1">
                <a:solidFill>
                  <a:schemeClr val="lt1"/>
                </a:solidFill>
                <a:latin typeface="+mn-lt"/>
                <a:ea typeface="Helvetica Neue"/>
                <a:cs typeface="Helvetica Neue"/>
                <a:sym typeface="Helvetica Neue"/>
              </a:rPr>
              <a:t>página</a:t>
            </a:r>
            <a:r>
              <a:rPr lang="en-US" sz="1100" b="0" u="none" dirty="0">
                <a:solidFill>
                  <a:schemeClr val="lt1"/>
                </a:solidFill>
                <a:latin typeface="+mn-lt"/>
                <a:ea typeface="Helvetica Neue"/>
                <a:cs typeface="Helvetica Neue"/>
                <a:sym typeface="Helvetica Neue"/>
              </a:rPr>
              <a:t> que describe </a:t>
            </a:r>
            <a:r>
              <a:rPr lang="en-US" sz="1100" b="0" u="none" dirty="0" err="1">
                <a:solidFill>
                  <a:schemeClr val="lt1"/>
                </a:solidFill>
                <a:latin typeface="+mn-lt"/>
                <a:ea typeface="Helvetica Neue"/>
                <a:cs typeface="Helvetica Neue"/>
                <a:sym typeface="Helvetica Neue"/>
              </a:rPr>
              <a:t>los</a:t>
            </a:r>
            <a:r>
              <a:rPr lang="en-US" sz="1100" b="0" u="none" dirty="0">
                <a:solidFill>
                  <a:schemeClr val="lt1"/>
                </a:solidFill>
                <a:latin typeface="+mn-lt"/>
                <a:ea typeface="Helvetica Neue"/>
                <a:cs typeface="Helvetica Neue"/>
                <a:sym typeface="Helvetica Neue"/>
              </a:rPr>
              <a:t> </a:t>
            </a:r>
            <a:r>
              <a:rPr lang="en-US" sz="1100" b="0" u="none" dirty="0" err="1">
                <a:solidFill>
                  <a:schemeClr val="lt1"/>
                </a:solidFill>
                <a:latin typeface="+mn-lt"/>
                <a:ea typeface="Helvetica Neue"/>
                <a:cs typeface="Helvetica Neue"/>
                <a:sym typeface="Helvetica Neue"/>
              </a:rPr>
              <a:t>cambios</a:t>
            </a:r>
            <a:r>
              <a:rPr lang="en-US" sz="1100" b="0" u="none" dirty="0">
                <a:solidFill>
                  <a:schemeClr val="lt1"/>
                </a:solidFill>
                <a:latin typeface="+mn-lt"/>
                <a:ea typeface="Helvetica Neue"/>
                <a:cs typeface="Helvetica Neue"/>
                <a:sym typeface="Helvetica Neue"/>
              </a:rPr>
              <a:t> que </a:t>
            </a:r>
            <a:r>
              <a:rPr lang="en-US" sz="1100" b="0" u="none" dirty="0" err="1">
                <a:solidFill>
                  <a:schemeClr val="lt1"/>
                </a:solidFill>
                <a:latin typeface="+mn-lt"/>
                <a:ea typeface="Helvetica Neue"/>
                <a:cs typeface="Helvetica Neue"/>
                <a:sym typeface="Helvetica Neue"/>
              </a:rPr>
              <a:t>podrían</a:t>
            </a:r>
            <a:r>
              <a:rPr lang="en-US" sz="1100" b="0" u="none" dirty="0">
                <a:solidFill>
                  <a:schemeClr val="lt1"/>
                </a:solidFill>
                <a:latin typeface="+mn-lt"/>
                <a:ea typeface="Helvetica Neue"/>
                <a:cs typeface="Helvetica Neue"/>
                <a:sym typeface="Helvetica Neue"/>
              </a:rPr>
              <a:t> </a:t>
            </a:r>
            <a:r>
              <a:rPr lang="en-US" sz="1100" b="0" u="none" dirty="0" err="1">
                <a:solidFill>
                  <a:schemeClr val="lt1"/>
                </a:solidFill>
                <a:latin typeface="+mn-lt"/>
                <a:ea typeface="Helvetica Neue"/>
                <a:cs typeface="Helvetica Neue"/>
                <a:sym typeface="Helvetica Neue"/>
              </a:rPr>
              <a:t>observarse</a:t>
            </a:r>
            <a:r>
              <a:rPr lang="en-US" sz="1100" b="0" u="none" dirty="0">
                <a:solidFill>
                  <a:schemeClr val="lt1"/>
                </a:solidFill>
                <a:latin typeface="+mn-lt"/>
                <a:ea typeface="Helvetica Neue"/>
                <a:cs typeface="Helvetica Neue"/>
                <a:sym typeface="Helvetica Neue"/>
              </a:rPr>
              <a:t> </a:t>
            </a:r>
            <a:r>
              <a:rPr lang="en-US" sz="1100" b="0" u="none" dirty="0" err="1">
                <a:solidFill>
                  <a:schemeClr val="lt1"/>
                </a:solidFill>
                <a:latin typeface="+mn-lt"/>
                <a:ea typeface="Helvetica Neue"/>
                <a:cs typeface="Helvetica Neue"/>
                <a:sym typeface="Helvetica Neue"/>
              </a:rPr>
              <a:t>durante</a:t>
            </a:r>
            <a:r>
              <a:rPr lang="en-US" sz="1100" b="0" u="none" dirty="0">
                <a:solidFill>
                  <a:schemeClr val="lt1"/>
                </a:solidFill>
                <a:latin typeface="+mn-lt"/>
                <a:ea typeface="Helvetica Neue"/>
                <a:cs typeface="Helvetica Neue"/>
                <a:sym typeface="Helvetica Neue"/>
              </a:rPr>
              <a:t> un eclipse solar, que </a:t>
            </a:r>
            <a:r>
              <a:rPr lang="en-US" sz="1100" b="0" u="none" dirty="0" err="1">
                <a:solidFill>
                  <a:schemeClr val="lt1"/>
                </a:solidFill>
                <a:latin typeface="+mn-lt"/>
                <a:ea typeface="Helvetica Neue"/>
                <a:cs typeface="Helvetica Neue"/>
                <a:sym typeface="Helvetica Neue"/>
              </a:rPr>
              <a:t>está</a:t>
            </a:r>
            <a:r>
              <a:rPr lang="en-US" sz="1100" b="0" u="none" dirty="0">
                <a:solidFill>
                  <a:schemeClr val="lt1"/>
                </a:solidFill>
                <a:latin typeface="+mn-lt"/>
                <a:ea typeface="Helvetica Neue"/>
                <a:cs typeface="Helvetica Neue"/>
                <a:sym typeface="Helvetica Neue"/>
              </a:rPr>
              <a:t> disponible </a:t>
            </a:r>
            <a:r>
              <a:rPr lang="en-US" sz="1100" b="0" u="none" dirty="0" err="1">
                <a:solidFill>
                  <a:schemeClr val="lt1"/>
                </a:solidFill>
                <a:latin typeface="+mn-lt"/>
                <a:ea typeface="Helvetica Neue"/>
                <a:cs typeface="Helvetica Neue"/>
                <a:sym typeface="Helvetica Neue"/>
              </a:rPr>
              <a:t>en</a:t>
            </a:r>
            <a:r>
              <a:rPr lang="en-US" sz="1100" b="0" u="none" dirty="0">
                <a:solidFill>
                  <a:schemeClr val="lt1"/>
                </a:solidFill>
                <a:latin typeface="+mn-lt"/>
                <a:ea typeface="Helvetica Neue"/>
                <a:cs typeface="Helvetica Neue"/>
                <a:sym typeface="Helvetica Neue"/>
              </a:rPr>
              <a:t> </a:t>
            </a:r>
            <a:r>
              <a:rPr lang="en-US" sz="1100" b="0" u="none" dirty="0">
                <a:solidFill>
                  <a:schemeClr val="lt1"/>
                </a:solidFill>
                <a:latin typeface="+mn-lt"/>
                <a:ea typeface="Helvetica Neue"/>
                <a:cs typeface="Helvetica Neue"/>
                <a:sym typeface="Helvetica Neue"/>
                <a:hlinkClick r:id="rId3"/>
              </a:rPr>
              <a:t>el sitio web de eclipse de GLOBE Observer</a:t>
            </a:r>
            <a:endParaRPr sz="1100" dirty="0">
              <a:latin typeface="+mn-lt"/>
            </a:endParaRPr>
          </a:p>
        </p:txBody>
      </p:sp>
      <p:pic>
        <p:nvPicPr>
          <p:cNvPr id="98" name="Google Shape;98;p15" descr="Un diagrama que ilustra los procesos atmosféricos que pueden verse afectados por un eclipse: temperatura del aire, nubes y viento."/>
          <p:cNvPicPr preferRelativeResize="0"/>
          <p:nvPr/>
        </p:nvPicPr>
        <p:blipFill>
          <a:blip r:embed="rId4">
            <a:alphaModFix/>
          </a:blip>
          <a:stretch>
            <a:fillRect/>
          </a:stretch>
        </p:blipFill>
        <p:spPr>
          <a:xfrm>
            <a:off x="732974" y="971399"/>
            <a:ext cx="3078053" cy="4002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27F2007-AAA9-0EAC-2531-C206328B6F40}"/>
              </a:ext>
            </a:extLst>
          </p:cNvPr>
          <p:cNvSpPr txBox="1">
            <a:spLocks noGrp="1"/>
          </p:cNvSpPr>
          <p:nvPr>
            <p:ph type="title" idx="4294967295"/>
          </p:nvPr>
        </p:nvSpPr>
        <p:spPr>
          <a:xfrm>
            <a:off x="5207795" y="369453"/>
            <a:ext cx="3743078"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Conduce un </a:t>
            </a:r>
            <a:r>
              <a:rPr kumimoji="0" lang="en-US" sz="28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programa</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4" name="Text">
            <a:extLst>
              <a:ext uri="{FF2B5EF4-FFF2-40B4-BE49-F238E27FC236}">
                <a16:creationId xmlns:a16="http://schemas.microsoft.com/office/drawing/2014/main" id="{581EF69A-AE27-5294-D815-1117A7B3FD99}"/>
              </a:ext>
            </a:extLst>
          </p:cNvPr>
          <p:cNvSpPr txBox="1">
            <a:spLocks/>
          </p:cNvSpPr>
          <p:nvPr/>
        </p:nvSpPr>
        <p:spPr>
          <a:xfrm>
            <a:off x="5207794" y="1256306"/>
            <a:ext cx="3743078" cy="2488759"/>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2500"/>
              <a:buFont typeface="Oswald"/>
              <a:buNone/>
              <a:defRPr sz="2500" b="0" i="0" u="none" strike="noStrike" cap="none">
                <a:solidFill>
                  <a:schemeClr val="lt1"/>
                </a:solidFill>
                <a:latin typeface="Grandview" panose="020B0502040204020203" pitchFamily="34" charset="0"/>
                <a:ea typeface="Grandview" panose="020B0502040204020203" pitchFamily="34" charset="0"/>
                <a:cs typeface="Grandview" panose="020B0502040204020203" pitchFamily="34" charset="0"/>
                <a:sym typeface="Oswa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sz="2400" dirty="0">
                <a:latin typeface="+mn-lt"/>
                <a:ea typeface="Helvetica Neue" panose="02000503000000020004" pitchFamily="2" charset="0"/>
                <a:cs typeface="Helvetica Neue" panose="02000503000000020004" pitchFamily="2" charset="0"/>
                <a:hlinkClick r:id="rId2"/>
              </a:rPr>
              <a:t>El kit de herramientas de Eclipse para educadores informales</a:t>
            </a:r>
            <a:r>
              <a:rPr lang="en-US" sz="2400" dirty="0">
                <a:latin typeface="+mn-lt"/>
                <a:ea typeface="Helvetica Neue" panose="02000503000000020004" pitchFamily="2" charset="0"/>
                <a:cs typeface="Helvetica Neue" panose="02000503000000020004" pitchFamily="2" charset="0"/>
              </a:rPr>
              <a:t> </a:t>
            </a:r>
            <a:r>
              <a:rPr lang="en-US" sz="2400" dirty="0" err="1">
                <a:latin typeface="+mn-lt"/>
                <a:ea typeface="Helvetica Neue" panose="02000503000000020004" pitchFamily="2" charset="0"/>
                <a:cs typeface="Helvetica Neue" panose="02000503000000020004" pitchFamily="2" charset="0"/>
              </a:rPr>
              <a:t>tiene</a:t>
            </a:r>
            <a:r>
              <a:rPr lang="en-US" sz="2400" dirty="0">
                <a:latin typeface="+mn-lt"/>
                <a:ea typeface="Helvetica Neue" panose="02000503000000020004" pitchFamily="2" charset="0"/>
                <a:cs typeface="Helvetica Neue" panose="02000503000000020004" pitchFamily="2" charset="0"/>
              </a:rPr>
              <a:t> </a:t>
            </a:r>
            <a:r>
              <a:rPr lang="en-US" sz="2400" dirty="0" err="1">
                <a:latin typeface="+mn-lt"/>
                <a:ea typeface="Helvetica Neue" panose="02000503000000020004" pitchFamily="2" charset="0"/>
                <a:cs typeface="Helvetica Neue" panose="02000503000000020004" pitchFamily="2" charset="0"/>
              </a:rPr>
              <a:t>recursos</a:t>
            </a:r>
            <a:r>
              <a:rPr lang="en-US" sz="2400" dirty="0">
                <a:latin typeface="+mn-lt"/>
                <a:ea typeface="Helvetica Neue" panose="02000503000000020004" pitchFamily="2" charset="0"/>
                <a:cs typeface="Helvetica Neue" panose="02000503000000020004" pitchFamily="2" charset="0"/>
              </a:rPr>
              <a:t> </a:t>
            </a:r>
            <a:r>
              <a:rPr lang="en-US" sz="2400" dirty="0" err="1">
                <a:latin typeface="+mn-lt"/>
                <a:ea typeface="Helvetica Neue" panose="02000503000000020004" pitchFamily="2" charset="0"/>
                <a:cs typeface="Helvetica Neue" panose="02000503000000020004" pitchFamily="2" charset="0"/>
              </a:rPr>
              <a:t>específicos</a:t>
            </a:r>
            <a:r>
              <a:rPr lang="en-US" sz="2400" dirty="0">
                <a:latin typeface="+mn-lt"/>
                <a:ea typeface="Helvetica Neue" panose="02000503000000020004" pitchFamily="2" charset="0"/>
                <a:cs typeface="Helvetica Neue" panose="02000503000000020004" pitchFamily="2" charset="0"/>
              </a:rPr>
              <a:t> para </a:t>
            </a:r>
            <a:r>
              <a:rPr lang="en-US" sz="2400" dirty="0" err="1">
                <a:latin typeface="+mn-lt"/>
                <a:ea typeface="Helvetica Neue" panose="02000503000000020004" pitchFamily="2" charset="0"/>
                <a:cs typeface="Helvetica Neue" panose="02000503000000020004" pitchFamily="2" charset="0"/>
              </a:rPr>
              <a:t>facilitadores</a:t>
            </a:r>
            <a:r>
              <a:rPr lang="en-US" sz="2400" dirty="0">
                <a:latin typeface="+mn-lt"/>
                <a:ea typeface="Helvetica Neue" panose="02000503000000020004" pitchFamily="2" charset="0"/>
                <a:cs typeface="Helvetica Neue" panose="02000503000000020004" pitchFamily="2" charset="0"/>
              </a:rPr>
              <a:t>, y </a:t>
            </a:r>
            <a:r>
              <a:rPr lang="en-US" sz="2400" dirty="0" err="1">
                <a:latin typeface="+mn-lt"/>
                <a:ea typeface="Helvetica Neue" panose="02000503000000020004" pitchFamily="2" charset="0"/>
                <a:cs typeface="Helvetica Neue" panose="02000503000000020004" pitchFamily="2" charset="0"/>
              </a:rPr>
              <a:t>más</a:t>
            </a:r>
            <a:r>
              <a:rPr lang="en-US" sz="2400" dirty="0">
                <a:latin typeface="+mn-lt"/>
                <a:ea typeface="Helvetica Neue" panose="02000503000000020004" pitchFamily="2" charset="0"/>
                <a:cs typeface="Helvetica Neue" panose="02000503000000020004" pitchFamily="2" charset="0"/>
              </a:rPr>
              <a:t> </a:t>
            </a:r>
            <a:r>
              <a:rPr lang="en-US" sz="2400" dirty="0" err="1">
                <a:latin typeface="+mn-lt"/>
                <a:ea typeface="Helvetica Neue" panose="02000503000000020004" pitchFamily="2" charset="0"/>
                <a:cs typeface="Helvetica Neue" panose="02000503000000020004" pitchFamily="2" charset="0"/>
              </a:rPr>
              <a:t>están</a:t>
            </a:r>
            <a:r>
              <a:rPr lang="en-US" sz="2400" dirty="0">
                <a:latin typeface="+mn-lt"/>
                <a:ea typeface="Helvetica Neue" panose="02000503000000020004" pitchFamily="2" charset="0"/>
                <a:cs typeface="Helvetica Neue" panose="02000503000000020004" pitchFamily="2" charset="0"/>
              </a:rPr>
              <a:t> </a:t>
            </a:r>
            <a:r>
              <a:rPr lang="en-US" sz="2400" dirty="0" err="1">
                <a:latin typeface="+mn-lt"/>
                <a:ea typeface="Helvetica Neue" panose="02000503000000020004" pitchFamily="2" charset="0"/>
                <a:cs typeface="Helvetica Neue" panose="02000503000000020004" pitchFamily="2" charset="0"/>
              </a:rPr>
              <a:t>por</a:t>
            </a:r>
            <a:r>
              <a:rPr lang="en-US" sz="2400" dirty="0">
                <a:latin typeface="+mn-lt"/>
                <a:ea typeface="Helvetica Neue" panose="02000503000000020004" pitchFamily="2" charset="0"/>
                <a:cs typeface="Helvetica Neue" panose="02000503000000020004" pitchFamily="2" charset="0"/>
              </a:rPr>
              <a:t> </a:t>
            </a:r>
            <a:r>
              <a:rPr lang="en-US" sz="2400" dirty="0" err="1">
                <a:latin typeface="+mn-lt"/>
                <a:ea typeface="Helvetica Neue" panose="02000503000000020004" pitchFamily="2" charset="0"/>
                <a:cs typeface="Helvetica Neue" panose="02000503000000020004" pitchFamily="2" charset="0"/>
              </a:rPr>
              <a:t>venir</a:t>
            </a:r>
            <a:r>
              <a:rPr lang="en-US" sz="2400" dirty="0">
                <a:latin typeface="+mn-lt"/>
                <a:ea typeface="Helvetica Neue" panose="02000503000000020004" pitchFamily="2" charset="0"/>
                <a:cs typeface="Helvetica Neue" panose="02000503000000020004" pitchFamily="2" charset="0"/>
              </a:rPr>
              <a:t>.</a:t>
            </a:r>
          </a:p>
        </p:txBody>
      </p:sp>
      <p:pic>
        <p:nvPicPr>
          <p:cNvPr id="6" name="Picture 5" descr="Una captura de pantalla del kit de herramientas de Eclipse para educadores informales">
            <a:extLst>
              <a:ext uri="{FF2B5EF4-FFF2-40B4-BE49-F238E27FC236}">
                <a16:creationId xmlns:a16="http://schemas.microsoft.com/office/drawing/2014/main" id="{498BEAA4-546B-B4E3-1772-F9AAD82C495E}"/>
              </a:ext>
            </a:extLst>
          </p:cNvPr>
          <p:cNvPicPr>
            <a:picLocks noChangeAspect="1"/>
          </p:cNvPicPr>
          <p:nvPr/>
        </p:nvPicPr>
        <p:blipFill>
          <a:blip r:embed="rId3"/>
          <a:stretch>
            <a:fillRect/>
          </a:stretch>
        </p:blipFill>
        <p:spPr>
          <a:xfrm>
            <a:off x="332854" y="101531"/>
            <a:ext cx="4660661" cy="4940438"/>
          </a:xfrm>
          <a:prstGeom prst="rect">
            <a:avLst/>
          </a:prstGeom>
        </p:spPr>
      </p:pic>
    </p:spTree>
    <p:extLst>
      <p:ext uri="{BB962C8B-B14F-4D97-AF65-F5344CB8AC3E}">
        <p14:creationId xmlns:p14="http://schemas.microsoft.com/office/powerpoint/2010/main" val="1059488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737670-8703-A40D-01E0-6A8FC8F25EBA}"/>
              </a:ext>
            </a:extLst>
          </p:cNvPr>
          <p:cNvSpPr txBox="1">
            <a:spLocks noGrp="1"/>
          </p:cNvSpPr>
          <p:nvPr>
            <p:ph type="title" idx="4294967295"/>
          </p:nvPr>
        </p:nvSpPr>
        <p:spPr>
          <a:xfrm>
            <a:off x="3125475" y="246575"/>
            <a:ext cx="5565300" cy="1175676"/>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Descarga</a:t>
            </a:r>
            <a:r>
              <a:rPr kumimoji="0" lang="en-US" sz="28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la </a:t>
            </a:r>
            <a:r>
              <a:rPr kumimoji="0" lang="en-US" sz="280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aplicación</a:t>
            </a:r>
            <a:r>
              <a:rPr kumimoji="0" lang="en-US" sz="28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80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desde</a:t>
            </a:r>
            <a:r>
              <a:rPr kumimoji="0" lang="en-US" sz="28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Apple App Store o Google Play.</a:t>
            </a:r>
          </a:p>
        </p:txBody>
      </p:sp>
      <p:pic>
        <p:nvPicPr>
          <p:cNvPr id="7" name="Google Shape;595;p117">
            <a:extLst>
              <a:ext uri="{FF2B5EF4-FFF2-40B4-BE49-F238E27FC236}">
                <a16:creationId xmlns:a16="http://schemas.microsoft.com/office/drawing/2014/main" id="{D0950643-7C2A-08EC-C80E-5A3D94BC8C2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302575" y="1487476"/>
            <a:ext cx="5114051" cy="741150"/>
          </a:xfrm>
          <a:prstGeom prst="rect">
            <a:avLst/>
          </a:prstGeom>
          <a:noFill/>
          <a:ln>
            <a:noFill/>
          </a:ln>
        </p:spPr>
      </p:pic>
      <p:pic>
        <p:nvPicPr>
          <p:cNvPr id="6" name="Google Shape;594;p117" descr="El ícono de la aplicación GLOBE Observer, un contorno de la Tierra con líneas de latitud y longitud detrás de una lupa, con el texto &quot;GLOBE&quot;.">
            <a:extLst>
              <a:ext uri="{FF2B5EF4-FFF2-40B4-BE49-F238E27FC236}">
                <a16:creationId xmlns:a16="http://schemas.microsoft.com/office/drawing/2014/main" id="{43581213-F29D-A6B4-00EF-5CC9BA36F133}"/>
              </a:ext>
            </a:extLst>
          </p:cNvPr>
          <p:cNvPicPr preferRelativeResize="0"/>
          <p:nvPr/>
        </p:nvPicPr>
        <p:blipFill>
          <a:blip r:embed="rId4">
            <a:alphaModFix/>
          </a:blip>
          <a:stretch>
            <a:fillRect/>
          </a:stretch>
        </p:blipFill>
        <p:spPr>
          <a:xfrm>
            <a:off x="480825" y="246575"/>
            <a:ext cx="2049200" cy="2041625"/>
          </a:xfrm>
          <a:prstGeom prst="rect">
            <a:avLst/>
          </a:prstGeom>
          <a:noFill/>
          <a:ln>
            <a:noFill/>
          </a:ln>
        </p:spPr>
      </p:pic>
      <p:sp>
        <p:nvSpPr>
          <p:cNvPr id="5" name="Google Shape;593;p117">
            <a:extLst>
              <a:ext uri="{FF2B5EF4-FFF2-40B4-BE49-F238E27FC236}">
                <a16:creationId xmlns:a16="http://schemas.microsoft.com/office/drawing/2014/main" id="{E6EFCA5F-5690-7C9F-41B9-7E0984445982}"/>
              </a:ext>
            </a:extLst>
          </p:cNvPr>
          <p:cNvSpPr txBox="1"/>
          <p:nvPr/>
        </p:nvSpPr>
        <p:spPr>
          <a:xfrm>
            <a:off x="989704" y="2360325"/>
            <a:ext cx="7589519" cy="21755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Obtén</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la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información</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más</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reciente</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medida</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que se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acercan</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los</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eclipses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siguiéndonos</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en</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las redes </a:t>
            </a:r>
            <a:r>
              <a:rPr kumimoji="0" lang="en-US" sz="225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sociales</a:t>
            </a:r>
            <a:r>
              <a:rPr kumimoji="0" lang="en-US" sz="2250" b="0" i="0" u="none" strike="noStrike" kern="0" cap="none" spc="0" normalizeH="0" baseline="0" noProof="0" dirty="0">
                <a:ln>
                  <a:noFill/>
                </a:ln>
                <a:solidFill>
                  <a:srgbClr val="FFFFFF"/>
                </a:solidFill>
                <a:effectLst/>
                <a:uLnTx/>
                <a:uFillTx/>
                <a:latin typeface="+mn-lt"/>
                <a:ea typeface="Helvetica Neue"/>
                <a:cs typeface="Helvetica Neue"/>
                <a:sym typeface="Helvetica Neue"/>
              </a:rPr>
              <a:t>:</a:t>
            </a: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US" sz="2250" b="0" i="0" u="sng" strike="noStrike" kern="0" cap="none" spc="0" normalizeH="0" baseline="0" noProof="0" dirty="0">
                <a:ln>
                  <a:noFill/>
                </a:ln>
                <a:solidFill>
                  <a:srgbClr val="FFFFFF"/>
                </a:solidFill>
                <a:effectLst/>
                <a:uLnTx/>
                <a:uFillTx/>
                <a:latin typeface="+mn-lt"/>
                <a:ea typeface="Helvetica Neue"/>
                <a:cs typeface="Helvetica Neue"/>
                <a:sym typeface="Helvetica Neue"/>
                <a:hlinkClick r:id="rId5">
                  <a:extLst>
                    <a:ext uri="{A12FA001-AC4F-418D-AE19-62706E023703}">
                      <ahyp:hlinkClr xmlns:ahyp="http://schemas.microsoft.com/office/drawing/2018/hyperlinkcolor" val="tx"/>
                    </a:ext>
                  </a:extLst>
                </a:hlinkClick>
              </a:rPr>
              <a:t>facebook.com/TheGLOBEProgram</a:t>
            </a:r>
            <a:endParaRPr kumimoji="0" lang="en-US" sz="225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 sz="2250" b="0" i="0" u="sng" strike="noStrike" kern="0" cap="none" spc="0" normalizeH="0" baseline="0" noProof="0" dirty="0">
                <a:ln>
                  <a:noFill/>
                </a:ln>
                <a:solidFill>
                  <a:srgbClr val="FFFFFF"/>
                </a:solidFill>
                <a:effectLst/>
                <a:uLnTx/>
                <a:uFillTx/>
                <a:latin typeface="+mn-lt"/>
                <a:ea typeface="Helvetica Neue"/>
                <a:cs typeface="Helvetica Neue"/>
                <a:sym typeface="Helvetica Neue"/>
                <a:hlinkClick r:id="rId6">
                  <a:extLst>
                    <a:ext uri="{A12FA001-AC4F-418D-AE19-62706E023703}">
                      <ahyp:hlinkClr xmlns:ahyp="http://schemas.microsoft.com/office/drawing/2018/hyperlinkcolor" val="tx"/>
                    </a:ext>
                  </a:extLst>
                </a:hlinkClick>
              </a:rPr>
              <a:t>twitter.com/GLOBEProgram</a:t>
            </a:r>
            <a:endParaRPr kumimoji="0" sz="225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 sz="2250" b="0" i="0" u="sng" strike="noStrike" kern="0" cap="none" spc="0" normalizeH="0" baseline="0" noProof="0" dirty="0" err="1">
                <a:ln>
                  <a:noFill/>
                </a:ln>
                <a:solidFill>
                  <a:srgbClr val="FFFFFF"/>
                </a:solidFill>
                <a:effectLst/>
                <a:uLnTx/>
                <a:uFillTx/>
                <a:latin typeface="+mn-lt"/>
                <a:ea typeface="Helvetica Neue"/>
                <a:cs typeface="Helvetica Neue"/>
                <a:sym typeface="Helvetica Neue"/>
              </a:rPr>
              <a:t>instagram.com</a:t>
            </a:r>
            <a:r>
              <a:rPr kumimoji="0" lang="en" sz="2250" b="0" i="0" u="sng" strike="noStrike" kern="0" cap="none" spc="0" normalizeH="0" baseline="0" noProof="0" dirty="0">
                <a:ln>
                  <a:noFill/>
                </a:ln>
                <a:solidFill>
                  <a:srgbClr val="FFFFFF"/>
                </a:solidFill>
                <a:effectLst/>
                <a:uLnTx/>
                <a:uFillTx/>
                <a:latin typeface="+mn-lt"/>
                <a:ea typeface="Helvetica Neue"/>
                <a:cs typeface="Helvetica Neue"/>
                <a:sym typeface="Helvetica Neue"/>
              </a:rPr>
              <a:t>/</a:t>
            </a:r>
            <a:r>
              <a:rPr kumimoji="0" lang="en" sz="2250" b="0" i="0" u="sng" strike="noStrike" kern="0" cap="none" spc="0" normalizeH="0" baseline="0" noProof="0" dirty="0" err="1">
                <a:ln>
                  <a:noFill/>
                </a:ln>
                <a:solidFill>
                  <a:srgbClr val="FFFFFF"/>
                </a:solidFill>
                <a:effectLst/>
                <a:uLnTx/>
                <a:uFillTx/>
                <a:latin typeface="+mn-lt"/>
                <a:ea typeface="Helvetica Neue"/>
                <a:cs typeface="Helvetica Neue"/>
                <a:sym typeface="Helvetica Neue"/>
              </a:rPr>
              <a:t>globeprogram</a:t>
            </a:r>
            <a:endParaRPr kumimoji="0" sz="225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p:txBody>
      </p:sp>
      <p:sp>
        <p:nvSpPr>
          <p:cNvPr id="8" name="Google Shape;596;p117">
            <a:extLst>
              <a:ext uri="{FF2B5EF4-FFF2-40B4-BE49-F238E27FC236}">
                <a16:creationId xmlns:a16="http://schemas.microsoft.com/office/drawing/2014/main" id="{745C5B16-10A4-6CDE-47BE-640B16AA60B9}"/>
              </a:ext>
            </a:extLst>
          </p:cNvPr>
          <p:cNvSpPr txBox="1"/>
          <p:nvPr/>
        </p:nvSpPr>
        <p:spPr>
          <a:xfrm>
            <a:off x="181429" y="4535890"/>
            <a:ext cx="9061183" cy="5385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mn-lt"/>
                <a:ea typeface="Helvetica Neue"/>
                <a:cs typeface="Helvetica Neue"/>
                <a:sym typeface="Helvetica Neue"/>
                <a:hlinkClick r:id="rId7"/>
              </a:rPr>
              <a:t>Comunicate con el equipo de GLOBE Observer</a:t>
            </a:r>
            <a:r>
              <a:rPr kumimoji="0" lang="en-US" sz="20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00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si</a:t>
            </a:r>
            <a:r>
              <a:rPr kumimoji="0" lang="en-US" sz="20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00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tienes</a:t>
            </a:r>
            <a:r>
              <a:rPr kumimoji="0" lang="en-US" sz="20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00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alguna</a:t>
            </a:r>
            <a:r>
              <a:rPr kumimoji="0" lang="en-US" sz="20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 </a:t>
            </a:r>
            <a:r>
              <a:rPr kumimoji="0" lang="en-US" sz="2000" b="0" i="0" u="none" strike="noStrike" kern="0" cap="none" spc="0" normalizeH="0" baseline="0" noProof="0" dirty="0" err="1">
                <a:ln>
                  <a:noFill/>
                </a:ln>
                <a:solidFill>
                  <a:srgbClr val="FFFFFF"/>
                </a:solidFill>
                <a:effectLst/>
                <a:uLnTx/>
                <a:uFillTx/>
                <a:latin typeface="+mn-lt"/>
                <a:ea typeface="Helvetica Neue"/>
                <a:cs typeface="Helvetica Neue"/>
                <a:sym typeface="Helvetica Neue"/>
              </a:rPr>
              <a:t>pregunta</a:t>
            </a:r>
            <a:r>
              <a:rPr kumimoji="0" lang="en-US" sz="2000" b="0" i="0" u="none" strike="noStrike" kern="0" cap="none" spc="0" normalizeH="0" baseline="0" noProof="0" dirty="0">
                <a:ln>
                  <a:noFill/>
                </a:ln>
                <a:solidFill>
                  <a:srgbClr val="FFFFFF"/>
                </a:solidFill>
                <a:effectLst/>
                <a:uLnTx/>
                <a:uFillTx/>
                <a:latin typeface="+mn-lt"/>
                <a:ea typeface="Helvetica Neue"/>
                <a:cs typeface="Helvetica Neue"/>
                <a:sym typeface="Helvetica Neue"/>
              </a:rPr>
              <a:t>.</a:t>
            </a:r>
            <a:endParaRPr kumimoji="0" sz="2000" b="0" i="0" u="sng" strike="noStrike" kern="0" cap="none" spc="0" normalizeH="0" baseline="0" noProof="0" dirty="0">
              <a:ln>
                <a:noFill/>
              </a:ln>
              <a:solidFill>
                <a:srgbClr val="FFFFFF"/>
              </a:solidFill>
              <a:effectLst/>
              <a:uLnTx/>
              <a:uFillTx/>
              <a:latin typeface="+mn-lt"/>
              <a:ea typeface="Helvetica Neue"/>
              <a:cs typeface="Helvetica Neue"/>
              <a:sym typeface="Helvetica Neue"/>
            </a:endParaRPr>
          </a:p>
        </p:txBody>
      </p:sp>
    </p:spTree>
    <p:extLst>
      <p:ext uri="{BB962C8B-B14F-4D97-AF65-F5344CB8AC3E}">
        <p14:creationId xmlns:p14="http://schemas.microsoft.com/office/powerpoint/2010/main" val="3991342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5" name="Google Shape;325;p32"/>
          <p:cNvSpPr txBox="1">
            <a:spLocks noGrp="1"/>
          </p:cNvSpPr>
          <p:nvPr>
            <p:ph type="ctrTitle"/>
          </p:nvPr>
        </p:nvSpPr>
        <p:spPr>
          <a:xfrm>
            <a:off x="4613633" y="2374562"/>
            <a:ext cx="4064000" cy="10763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4100"/>
              <a:buFont typeface="Arial"/>
              <a:buNone/>
              <a:tabLst/>
              <a:defRPr/>
            </a:pPr>
            <a:r>
              <a:rPr kumimoji="0" lang="en-US" sz="3200" b="0" i="0" u="none" strike="noStrike" kern="0" cap="none" spc="0" normalizeH="0" baseline="0" noProof="0" dirty="0" err="1">
                <a:ln>
                  <a:noFill/>
                </a:ln>
                <a:solidFill>
                  <a:schemeClr val="dk1"/>
                </a:solidFill>
                <a:effectLst/>
                <a:uLnTx/>
                <a:uFillTx/>
                <a:latin typeface="+mn-lt"/>
                <a:ea typeface="Helvetica Neue"/>
                <a:cs typeface="Helvetica Neue"/>
                <a:sym typeface="Helvetica Neue"/>
              </a:rPr>
              <a:t>Consejos</a:t>
            </a:r>
            <a:r>
              <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rPr>
              <a:t> de </a:t>
            </a:r>
            <a:r>
              <a:rPr kumimoji="0" lang="en-US" sz="3200" b="0" i="0" u="none" strike="noStrike" kern="0" cap="none" spc="0" normalizeH="0" baseline="0" noProof="0" dirty="0" err="1">
                <a:ln>
                  <a:noFill/>
                </a:ln>
                <a:solidFill>
                  <a:schemeClr val="dk1"/>
                </a:solidFill>
                <a:effectLst/>
                <a:uLnTx/>
                <a:uFillTx/>
                <a:latin typeface="+mn-lt"/>
                <a:ea typeface="Helvetica Neue"/>
                <a:cs typeface="Helvetica Neue"/>
                <a:sym typeface="Helvetica Neue"/>
              </a:rPr>
              <a:t>observación</a:t>
            </a:r>
            <a:r>
              <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rPr>
              <a:t> </a:t>
            </a:r>
            <a:r>
              <a:rPr kumimoji="0" lang="en-US" sz="3200" b="0" i="0" u="none" strike="noStrike" kern="0" cap="none" spc="0" normalizeH="0" baseline="0" noProof="0" dirty="0" err="1">
                <a:ln>
                  <a:noFill/>
                </a:ln>
                <a:solidFill>
                  <a:schemeClr val="dk1"/>
                </a:solidFill>
                <a:effectLst/>
                <a:uLnTx/>
                <a:uFillTx/>
                <a:latin typeface="+mn-lt"/>
                <a:ea typeface="Helvetica Neue"/>
                <a:cs typeface="Helvetica Neue"/>
                <a:sym typeface="Helvetica Neue"/>
              </a:rPr>
              <a:t>suplementarios</a:t>
            </a:r>
            <a:endPar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endParaRPr>
          </a:p>
        </p:txBody>
      </p:sp>
      <p:sp>
        <p:nvSpPr>
          <p:cNvPr id="327" name="Google Shape;327;p32"/>
          <p:cNvSpPr txBox="1"/>
          <p:nvPr/>
        </p:nvSpPr>
        <p:spPr>
          <a:xfrm>
            <a:off x="578645" y="3648131"/>
            <a:ext cx="3690357" cy="47667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dirty="0" err="1">
                <a:solidFill>
                  <a:schemeClr val="dk1"/>
                </a:solidFill>
                <a:latin typeface="+mn-lt"/>
                <a:ea typeface="Helvetica Neue"/>
                <a:cs typeface="Helvetica Neue"/>
                <a:sym typeface="Helvetica Neue"/>
              </a:rPr>
              <a:t>Tomando</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notas</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durante</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el</a:t>
            </a:r>
            <a:r>
              <a:rPr lang="en-US" sz="1100" dirty="0">
                <a:solidFill>
                  <a:schemeClr val="dk1"/>
                </a:solidFill>
                <a:latin typeface="+mn-lt"/>
                <a:ea typeface="Helvetica Neue"/>
                <a:cs typeface="Helvetica Neue"/>
                <a:sym typeface="Helvetica Neue"/>
              </a:rPr>
              <a:t> eclipse de </a:t>
            </a:r>
            <a:r>
              <a:rPr lang="en-US" sz="1100" dirty="0" err="1">
                <a:solidFill>
                  <a:schemeClr val="dk1"/>
                </a:solidFill>
                <a:latin typeface="+mn-lt"/>
                <a:ea typeface="Helvetica Neue"/>
                <a:cs typeface="Helvetica Neue"/>
                <a:sym typeface="Helvetica Neue"/>
              </a:rPr>
              <a:t>diciembre</a:t>
            </a:r>
            <a:r>
              <a:rPr lang="en-US" sz="1100" dirty="0">
                <a:solidFill>
                  <a:schemeClr val="dk1"/>
                </a:solidFill>
                <a:latin typeface="+mn-lt"/>
                <a:ea typeface="Helvetica Neue"/>
                <a:cs typeface="Helvetica Neue"/>
                <a:sym typeface="Helvetica Neue"/>
              </a:rPr>
              <a:t> de 2020 </a:t>
            </a:r>
            <a:r>
              <a:rPr lang="en-US" sz="1100" dirty="0" err="1">
                <a:solidFill>
                  <a:schemeClr val="dk1"/>
                </a:solidFill>
                <a:latin typeface="+mn-lt"/>
                <a:ea typeface="Helvetica Neue"/>
                <a:cs typeface="Helvetica Neue"/>
                <a:sym typeface="Helvetica Neue"/>
              </a:rPr>
              <a:t>en</a:t>
            </a:r>
            <a:r>
              <a:rPr lang="en-US" sz="1100" dirty="0">
                <a:solidFill>
                  <a:schemeClr val="dk1"/>
                </a:solidFill>
                <a:latin typeface="+mn-lt"/>
                <a:ea typeface="Helvetica Neue"/>
                <a:cs typeface="Helvetica Neue"/>
                <a:sym typeface="Helvetica Neue"/>
              </a:rPr>
              <a:t> Argentina. </a:t>
            </a:r>
            <a:r>
              <a:rPr lang="en-US" sz="1100" dirty="0" err="1">
                <a:solidFill>
                  <a:schemeClr val="dk1"/>
                </a:solidFill>
                <a:latin typeface="+mn-lt"/>
                <a:ea typeface="Helvetica Neue"/>
                <a:cs typeface="Helvetica Neue"/>
                <a:sym typeface="Helvetica Neue"/>
              </a:rPr>
              <a:t>Crédito</a:t>
            </a:r>
            <a:r>
              <a:rPr lang="en-US" sz="1100" dirty="0">
                <a:solidFill>
                  <a:schemeClr val="dk1"/>
                </a:solidFill>
                <a:latin typeface="+mn-lt"/>
                <a:ea typeface="Helvetica Neue"/>
                <a:cs typeface="Helvetica Neue"/>
                <a:sym typeface="Helvetica Neue"/>
              </a:rPr>
              <a:t>: Ana Prieto</a:t>
            </a:r>
          </a:p>
        </p:txBody>
      </p:sp>
      <p:pic>
        <p:nvPicPr>
          <p:cNvPr id="326" name="Google Shape;326;p32" descr="Una mujer se inclina sobre una mesa, anotando observaciones en una hoja de datos de papel y con un teléfono celular en la mano. También sobre la mesa hay gafas especiales para eclipses y un termómetro infrarrojo para medir la temperatura de la superficie."/>
          <p:cNvPicPr preferRelativeResize="0"/>
          <p:nvPr/>
        </p:nvPicPr>
        <p:blipFill rotWithShape="1">
          <a:blip r:embed="rId3">
            <a:alphaModFix/>
          </a:blip>
          <a:srcRect/>
          <a:stretch/>
        </p:blipFill>
        <p:spPr>
          <a:xfrm>
            <a:off x="405993" y="813423"/>
            <a:ext cx="3779610" cy="2834707"/>
          </a:xfrm>
          <a:prstGeom prst="rect">
            <a:avLst/>
          </a:prstGeom>
          <a:noFill/>
          <a:ln>
            <a:noFill/>
          </a:ln>
        </p:spPr>
      </p:pic>
      <p:pic>
        <p:nvPicPr>
          <p:cNvPr id="323" name="Google Shape;323;p3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2973" y="4736066"/>
            <a:ext cx="950401" cy="293412"/>
          </a:xfrm>
          <a:prstGeom prst="rect">
            <a:avLst/>
          </a:prstGeom>
          <a:noFill/>
          <a:ln>
            <a:noFill/>
          </a:ln>
        </p:spPr>
      </p:pic>
      <p:sp>
        <p:nvSpPr>
          <p:cNvPr id="2" name="Google Shape;174;p22">
            <a:extLst>
              <a:ext uri="{FF2B5EF4-FFF2-40B4-BE49-F238E27FC236}">
                <a16:creationId xmlns:a16="http://schemas.microsoft.com/office/drawing/2014/main" id="{2EC8AC84-640C-CF51-3E7B-F4E1A8DCEB2A}"/>
              </a:ext>
            </a:extLst>
          </p:cNvPr>
          <p:cNvSpPr txBox="1">
            <a:spLocks/>
          </p:cNvSpPr>
          <p:nvPr/>
        </p:nvSpPr>
        <p:spPr>
          <a:xfrm>
            <a:off x="4457180" y="440076"/>
            <a:ext cx="4536599" cy="17907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500"/>
              <a:buFont typeface="Arial"/>
              <a:buNone/>
              <a:tabLst/>
              <a:defRPr/>
            </a:pP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r>
              <a:rPr kumimoji="0" lang="en-US" sz="4200" b="0" i="0" u="none" strike="noStrike" kern="0" cap="none" spc="0" normalizeH="0" baseline="0" noProof="0" dirty="0" err="1">
                <a:ln>
                  <a:noFill/>
                </a:ln>
                <a:solidFill>
                  <a:schemeClr val="dk1"/>
                </a:solidFill>
                <a:effectLst/>
                <a:uLnTx/>
                <a:uFillTx/>
                <a:latin typeface="Grandview" panose="020B0502040204020203" pitchFamily="34" charset="0"/>
                <a:ea typeface="Oswald"/>
                <a:cs typeface="Oswald"/>
                <a:sym typeface="Oswald"/>
              </a:rPr>
              <a:t>preparativos</a:t>
            </a: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 para 2023 y 2024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3"/>
          <p:cNvSpPr txBox="1">
            <a:spLocks noGrp="1"/>
          </p:cNvSpPr>
          <p:nvPr>
            <p:ph type="title"/>
          </p:nvPr>
        </p:nvSpPr>
        <p:spPr>
          <a:xfrm>
            <a:off x="143861" y="155603"/>
            <a:ext cx="7886700" cy="589319"/>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ts val="3300"/>
              <a:buFont typeface="Arial"/>
              <a:buNone/>
            </a:pPr>
            <a:r>
              <a:rPr lang="en-US" sz="2800" dirty="0" err="1"/>
              <a:t>Consejos</a:t>
            </a:r>
            <a:r>
              <a:rPr lang="en-US" sz="2800" dirty="0"/>
              <a:t> al </a:t>
            </a:r>
            <a:r>
              <a:rPr lang="en-US" sz="2800" dirty="0" err="1"/>
              <a:t>tomar</a:t>
            </a:r>
            <a:r>
              <a:rPr lang="en-US" sz="2800" dirty="0"/>
              <a:t> </a:t>
            </a:r>
            <a:r>
              <a:rPr lang="en-US" sz="2800" dirty="0" err="1"/>
              <a:t>medidas</a:t>
            </a:r>
            <a:r>
              <a:rPr lang="en-US" sz="2800" dirty="0"/>
              <a:t> de la </a:t>
            </a:r>
            <a:r>
              <a:rPr lang="en-US" sz="2800" dirty="0" err="1"/>
              <a:t>temperatura</a:t>
            </a:r>
            <a:r>
              <a:rPr lang="en-US" sz="2800" dirty="0"/>
              <a:t> del </a:t>
            </a:r>
            <a:r>
              <a:rPr lang="en-US" sz="2800" dirty="0" err="1"/>
              <a:t>aire</a:t>
            </a:r>
            <a:r>
              <a:rPr lang="en-US" sz="2800" dirty="0"/>
              <a:t>: </a:t>
            </a:r>
            <a:r>
              <a:rPr lang="en-US" sz="2800" dirty="0" err="1"/>
              <a:t>sincronización</a:t>
            </a:r>
            <a:endParaRPr sz="2800" dirty="0"/>
          </a:p>
        </p:txBody>
      </p:sp>
      <p:sp>
        <p:nvSpPr>
          <p:cNvPr id="334" name="Google Shape;334;p33"/>
          <p:cNvSpPr txBox="1">
            <a:spLocks noGrp="1"/>
          </p:cNvSpPr>
          <p:nvPr>
            <p:ph type="body" idx="1"/>
          </p:nvPr>
        </p:nvSpPr>
        <p:spPr>
          <a:xfrm>
            <a:off x="202982" y="939997"/>
            <a:ext cx="8747890" cy="1516469"/>
          </a:xfrm>
          <a:prstGeom prst="rect">
            <a:avLst/>
          </a:prstGeom>
          <a:noFill/>
          <a:ln>
            <a:noFill/>
          </a:ln>
        </p:spPr>
        <p:txBody>
          <a:bodyPr spcFirstLastPara="1" wrap="square" lIns="68575" tIns="34275" rIns="68575" bIns="34275" anchor="t" anchorCtr="0">
            <a:normAutofit lnSpcReduction="10000"/>
          </a:bodyPr>
          <a:lstStyle/>
          <a:p>
            <a:pPr marL="177800" lvl="0" indent="-171450" algn="l" rtl="0">
              <a:lnSpc>
                <a:spcPct val="100000"/>
              </a:lnSpc>
              <a:spcBef>
                <a:spcPts val="0"/>
              </a:spcBef>
              <a:spcAft>
                <a:spcPts val="0"/>
              </a:spcAft>
              <a:buClr>
                <a:schemeClr val="lt1"/>
              </a:buClr>
              <a:buSzPts val="2100"/>
              <a:buChar char="•"/>
            </a:pPr>
            <a:r>
              <a:rPr lang="en-US" dirty="0"/>
              <a:t>Lo ideal es </a:t>
            </a:r>
            <a:r>
              <a:rPr lang="en-US" dirty="0" err="1"/>
              <a:t>realizar</a:t>
            </a:r>
            <a:r>
              <a:rPr lang="en-US" dirty="0"/>
              <a:t> </a:t>
            </a:r>
            <a:r>
              <a:rPr lang="en-US" dirty="0" err="1"/>
              <a:t>una</a:t>
            </a:r>
            <a:r>
              <a:rPr lang="en-US" dirty="0"/>
              <a:t> </a:t>
            </a:r>
            <a:r>
              <a:rPr lang="en-US" dirty="0" err="1"/>
              <a:t>medición</a:t>
            </a:r>
            <a:r>
              <a:rPr lang="en-US" dirty="0"/>
              <a:t> al </a:t>
            </a:r>
            <a:r>
              <a:rPr lang="en-US" dirty="0" err="1"/>
              <a:t>menos</a:t>
            </a:r>
            <a:r>
              <a:rPr lang="en-US" dirty="0"/>
              <a:t> </a:t>
            </a:r>
            <a:r>
              <a:rPr lang="en-US" dirty="0" err="1"/>
              <a:t>cada</a:t>
            </a:r>
            <a:r>
              <a:rPr lang="en-US" dirty="0"/>
              <a:t> </a:t>
            </a:r>
            <a:r>
              <a:rPr lang="en-US" dirty="0" err="1"/>
              <a:t>diez</a:t>
            </a:r>
            <a:r>
              <a:rPr lang="en-US" dirty="0"/>
              <a:t> </a:t>
            </a:r>
            <a:r>
              <a:rPr lang="en-US" dirty="0" err="1"/>
              <a:t>minutos</a:t>
            </a:r>
            <a:r>
              <a:rPr lang="en-US" dirty="0"/>
              <a:t> </a:t>
            </a:r>
            <a:r>
              <a:rPr lang="en-US" dirty="0" err="1"/>
              <a:t>durante</a:t>
            </a:r>
            <a:r>
              <a:rPr lang="en-US" dirty="0"/>
              <a:t> dos horas antes y </a:t>
            </a:r>
            <a:r>
              <a:rPr lang="en-US" dirty="0" err="1"/>
              <a:t>después</a:t>
            </a:r>
            <a:r>
              <a:rPr lang="en-US" dirty="0"/>
              <a:t> del eclipse </a:t>
            </a:r>
            <a:r>
              <a:rPr lang="en-US" dirty="0" err="1"/>
              <a:t>máximo</a:t>
            </a:r>
            <a:endParaRPr lang="en-US" dirty="0"/>
          </a:p>
          <a:p>
            <a:pPr marL="177800" lvl="0" indent="-171450" algn="l" rtl="0">
              <a:lnSpc>
                <a:spcPct val="100000"/>
              </a:lnSpc>
              <a:spcBef>
                <a:spcPts val="0"/>
              </a:spcBef>
              <a:spcAft>
                <a:spcPts val="0"/>
              </a:spcAft>
              <a:buClr>
                <a:schemeClr val="lt1"/>
              </a:buClr>
              <a:buSzPts val="2100"/>
              <a:buChar char="•"/>
            </a:pPr>
            <a:r>
              <a:rPr lang="en-US" dirty="0"/>
              <a:t>Si </a:t>
            </a:r>
            <a:r>
              <a:rPr lang="en-US" dirty="0" err="1"/>
              <a:t>puedes</a:t>
            </a:r>
            <a:r>
              <a:rPr lang="en-US" dirty="0"/>
              <a:t>, </a:t>
            </a:r>
            <a:r>
              <a:rPr lang="en-US" dirty="0" err="1"/>
              <a:t>aumente</a:t>
            </a:r>
            <a:r>
              <a:rPr lang="en-US" dirty="0"/>
              <a:t> </a:t>
            </a:r>
            <a:r>
              <a:rPr lang="en-US" dirty="0" err="1"/>
              <a:t>medidas</a:t>
            </a:r>
            <a:r>
              <a:rPr lang="en-US" dirty="0"/>
              <a:t> a </a:t>
            </a:r>
            <a:r>
              <a:rPr lang="en-US" dirty="0" err="1"/>
              <a:t>cada</a:t>
            </a:r>
            <a:r>
              <a:rPr lang="en-US" dirty="0"/>
              <a:t> </a:t>
            </a:r>
            <a:r>
              <a:rPr lang="en-US" dirty="0" err="1"/>
              <a:t>cinco</a:t>
            </a:r>
            <a:r>
              <a:rPr lang="en-US" dirty="0"/>
              <a:t> </a:t>
            </a:r>
            <a:r>
              <a:rPr lang="en-US" dirty="0" err="1"/>
              <a:t>minutos</a:t>
            </a:r>
            <a:r>
              <a:rPr lang="en-US" dirty="0"/>
              <a:t> </a:t>
            </a:r>
            <a:r>
              <a:rPr lang="en-US" dirty="0" err="1"/>
              <a:t>durante</a:t>
            </a:r>
            <a:r>
              <a:rPr lang="en-US" dirty="0"/>
              <a:t> la media hora antes y </a:t>
            </a:r>
            <a:r>
              <a:rPr lang="en-US" dirty="0" err="1"/>
              <a:t>después</a:t>
            </a:r>
            <a:r>
              <a:rPr lang="en-US" dirty="0"/>
              <a:t> de la </a:t>
            </a:r>
            <a:r>
              <a:rPr lang="en-US" dirty="0" err="1"/>
              <a:t>totalidad</a:t>
            </a:r>
            <a:r>
              <a:rPr lang="en-US" dirty="0"/>
              <a:t> o </a:t>
            </a:r>
            <a:r>
              <a:rPr lang="en-US" dirty="0" err="1"/>
              <a:t>el</a:t>
            </a:r>
            <a:r>
              <a:rPr lang="en-US" dirty="0"/>
              <a:t> eclipse </a:t>
            </a:r>
            <a:r>
              <a:rPr lang="en-US" dirty="0" err="1"/>
              <a:t>máximo</a:t>
            </a:r>
            <a:r>
              <a:rPr lang="en-US" dirty="0"/>
              <a:t> </a:t>
            </a:r>
            <a:r>
              <a:rPr lang="en-US" dirty="0" err="1"/>
              <a:t>en</a:t>
            </a:r>
            <a:r>
              <a:rPr lang="en-US" dirty="0"/>
              <a:t> </a:t>
            </a:r>
            <a:r>
              <a:rPr lang="en-US" dirty="0" err="1"/>
              <a:t>tu</a:t>
            </a:r>
            <a:r>
              <a:rPr lang="en-US" dirty="0"/>
              <a:t> </a:t>
            </a:r>
            <a:r>
              <a:rPr lang="en-US" dirty="0" err="1"/>
              <a:t>ubicación</a:t>
            </a:r>
            <a:r>
              <a:rPr lang="en-US" dirty="0"/>
              <a:t>.</a:t>
            </a:r>
          </a:p>
        </p:txBody>
      </p:sp>
      <p:sp>
        <p:nvSpPr>
          <p:cNvPr id="335" name="Google Shape;335;p33"/>
          <p:cNvSpPr txBox="1"/>
          <p:nvPr/>
        </p:nvSpPr>
        <p:spPr>
          <a:xfrm>
            <a:off x="648356" y="2755127"/>
            <a:ext cx="4588663" cy="98247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100000"/>
              </a:lnSpc>
              <a:spcBef>
                <a:spcPts val="0"/>
              </a:spcBef>
              <a:spcAft>
                <a:spcPts val="0"/>
              </a:spcAft>
              <a:buClr>
                <a:srgbClr val="FFF2CC"/>
              </a:buClr>
              <a:buSzPts val="2100"/>
              <a:buFont typeface="Arial"/>
              <a:buNone/>
            </a:pPr>
            <a:r>
              <a:rPr lang="en-US" sz="2100" dirty="0">
                <a:solidFill>
                  <a:srgbClr val="FFF2CC"/>
                </a:solidFill>
                <a:latin typeface="+mn-lt"/>
                <a:ea typeface="Helvetica Neue"/>
                <a:cs typeface="Helvetica Neue"/>
                <a:sym typeface="Helvetica Neue"/>
              </a:rPr>
              <a:t>¡Deja de </a:t>
            </a:r>
            <a:r>
              <a:rPr lang="en-US" sz="2100" dirty="0" err="1">
                <a:solidFill>
                  <a:srgbClr val="FFF2CC"/>
                </a:solidFill>
                <a:latin typeface="+mn-lt"/>
                <a:ea typeface="Helvetica Neue"/>
                <a:cs typeface="Helvetica Neue"/>
                <a:sym typeface="Helvetica Neue"/>
              </a:rPr>
              <a:t>tomar</a:t>
            </a:r>
            <a:r>
              <a:rPr lang="en-US" sz="2100" dirty="0">
                <a:solidFill>
                  <a:srgbClr val="FFF2CC"/>
                </a:solidFill>
                <a:latin typeface="+mn-lt"/>
                <a:ea typeface="Helvetica Neue"/>
                <a:cs typeface="Helvetica Neue"/>
                <a:sym typeface="Helvetica Neue"/>
              </a:rPr>
              <a:t> </a:t>
            </a:r>
            <a:r>
              <a:rPr lang="en-US" sz="2100" dirty="0" err="1">
                <a:solidFill>
                  <a:srgbClr val="FFF2CC"/>
                </a:solidFill>
                <a:latin typeface="+mn-lt"/>
                <a:ea typeface="Helvetica Neue"/>
                <a:cs typeface="Helvetica Neue"/>
                <a:sym typeface="Helvetica Neue"/>
              </a:rPr>
              <a:t>medidas</a:t>
            </a:r>
            <a:r>
              <a:rPr lang="en-US" sz="2100" dirty="0">
                <a:solidFill>
                  <a:srgbClr val="FFF2CC"/>
                </a:solidFill>
                <a:latin typeface="+mn-lt"/>
                <a:ea typeface="Helvetica Neue"/>
                <a:cs typeface="Helvetica Neue"/>
                <a:sym typeface="Helvetica Neue"/>
              </a:rPr>
              <a:t> </a:t>
            </a:r>
            <a:r>
              <a:rPr lang="en-US" sz="2100" dirty="0" err="1">
                <a:solidFill>
                  <a:srgbClr val="FFF2CC"/>
                </a:solidFill>
                <a:latin typeface="+mn-lt"/>
                <a:ea typeface="Helvetica Neue"/>
                <a:cs typeface="Helvetica Neue"/>
                <a:sym typeface="Helvetica Neue"/>
              </a:rPr>
              <a:t>durante</a:t>
            </a:r>
            <a:r>
              <a:rPr lang="en-US" sz="2100" dirty="0">
                <a:solidFill>
                  <a:srgbClr val="FFF2CC"/>
                </a:solidFill>
                <a:latin typeface="+mn-lt"/>
                <a:ea typeface="Helvetica Neue"/>
                <a:cs typeface="Helvetica Neue"/>
                <a:sym typeface="Helvetica Neue"/>
              </a:rPr>
              <a:t> </a:t>
            </a:r>
            <a:r>
              <a:rPr lang="en-US" sz="2100" dirty="0" err="1">
                <a:solidFill>
                  <a:srgbClr val="FFF2CC"/>
                </a:solidFill>
                <a:latin typeface="+mn-lt"/>
                <a:ea typeface="Helvetica Neue"/>
                <a:cs typeface="Helvetica Neue"/>
                <a:sym typeface="Helvetica Neue"/>
              </a:rPr>
              <a:t>el</a:t>
            </a:r>
            <a:r>
              <a:rPr lang="en-US" sz="2100" dirty="0">
                <a:solidFill>
                  <a:srgbClr val="FFF2CC"/>
                </a:solidFill>
                <a:latin typeface="+mn-lt"/>
                <a:ea typeface="Helvetica Neue"/>
                <a:cs typeface="Helvetica Neue"/>
                <a:sym typeface="Helvetica Neue"/>
              </a:rPr>
              <a:t> </a:t>
            </a:r>
            <a:r>
              <a:rPr lang="en-US" sz="2100" dirty="0" err="1">
                <a:solidFill>
                  <a:srgbClr val="FFF2CC"/>
                </a:solidFill>
                <a:latin typeface="+mn-lt"/>
                <a:ea typeface="Helvetica Neue"/>
                <a:cs typeface="Helvetica Neue"/>
                <a:sym typeface="Helvetica Neue"/>
              </a:rPr>
              <a:t>máximo</a:t>
            </a:r>
            <a:r>
              <a:rPr lang="en-US" sz="2100" dirty="0">
                <a:solidFill>
                  <a:srgbClr val="FFF2CC"/>
                </a:solidFill>
                <a:latin typeface="+mn-lt"/>
                <a:ea typeface="Helvetica Neue"/>
                <a:cs typeface="Helvetica Neue"/>
                <a:sym typeface="Helvetica Neue"/>
              </a:rPr>
              <a:t> eclipse/</a:t>
            </a:r>
            <a:r>
              <a:rPr lang="en-US" sz="2100" dirty="0" err="1">
                <a:solidFill>
                  <a:srgbClr val="FFF2CC"/>
                </a:solidFill>
                <a:latin typeface="+mn-lt"/>
                <a:ea typeface="Helvetica Neue"/>
                <a:cs typeface="Helvetica Neue"/>
                <a:sym typeface="Helvetica Neue"/>
              </a:rPr>
              <a:t>totalidad</a:t>
            </a:r>
            <a:r>
              <a:rPr lang="en-US" sz="2100" dirty="0">
                <a:solidFill>
                  <a:srgbClr val="FFF2CC"/>
                </a:solidFill>
                <a:latin typeface="+mn-lt"/>
                <a:ea typeface="Helvetica Neue"/>
                <a:cs typeface="Helvetica Neue"/>
                <a:sym typeface="Helvetica Neue"/>
              </a:rPr>
              <a:t> para </a:t>
            </a:r>
            <a:r>
              <a:rPr lang="en-US" sz="2100" dirty="0" err="1">
                <a:solidFill>
                  <a:srgbClr val="FFF2CC"/>
                </a:solidFill>
                <a:latin typeface="+mn-lt"/>
                <a:ea typeface="Helvetica Neue"/>
                <a:cs typeface="Helvetica Neue"/>
                <a:sym typeface="Helvetica Neue"/>
              </a:rPr>
              <a:t>disfrutar</a:t>
            </a:r>
            <a:r>
              <a:rPr lang="en-US" sz="2100" dirty="0">
                <a:solidFill>
                  <a:srgbClr val="FFF2CC"/>
                </a:solidFill>
                <a:latin typeface="+mn-lt"/>
                <a:ea typeface="Helvetica Neue"/>
                <a:cs typeface="Helvetica Neue"/>
                <a:sym typeface="Helvetica Neue"/>
              </a:rPr>
              <a:t> de la </a:t>
            </a:r>
            <a:r>
              <a:rPr lang="en-US" sz="2100" dirty="0" err="1">
                <a:solidFill>
                  <a:srgbClr val="FFF2CC"/>
                </a:solidFill>
                <a:latin typeface="+mn-lt"/>
                <a:ea typeface="Helvetica Neue"/>
                <a:cs typeface="Helvetica Neue"/>
                <a:sym typeface="Helvetica Neue"/>
              </a:rPr>
              <a:t>experiencia</a:t>
            </a:r>
            <a:r>
              <a:rPr lang="en-US" sz="2100" dirty="0">
                <a:solidFill>
                  <a:srgbClr val="FFF2CC"/>
                </a:solidFill>
                <a:latin typeface="+mn-lt"/>
                <a:ea typeface="Helvetica Neue"/>
                <a:cs typeface="Helvetica Neue"/>
                <a:sym typeface="Helvetica Neue"/>
              </a:rPr>
              <a:t>!</a:t>
            </a:r>
            <a:endParaRPr sz="2100" dirty="0">
              <a:solidFill>
                <a:schemeClr val="lt1"/>
              </a:solidFill>
              <a:latin typeface="+mn-lt"/>
              <a:ea typeface="Helvetica Neue"/>
              <a:cs typeface="Helvetica Neue"/>
              <a:sym typeface="Helvetica Neue"/>
            </a:endParaRPr>
          </a:p>
        </p:txBody>
      </p:sp>
      <p:pic>
        <p:nvPicPr>
          <p:cNvPr id="336" name="Google Shape;336;p33">
            <a:extLst>
              <a:ext uri="{C183D7F6-B498-43B3-948B-1728B52AA6E4}">
                <adec:decorative xmlns:adec="http://schemas.microsoft.com/office/drawing/2017/decorative" val="1"/>
              </a:ext>
            </a:extLst>
          </p:cNvPr>
          <p:cNvPicPr preferRelativeResize="0"/>
          <p:nvPr/>
        </p:nvPicPr>
        <p:blipFill rotWithShape="1">
          <a:blip r:embed="rId3">
            <a:alphaModFix/>
          </a:blip>
          <a:srcRect t="9732" r="40514" b="15738"/>
          <a:stretch/>
        </p:blipFill>
        <p:spPr>
          <a:xfrm>
            <a:off x="5357410" y="2456467"/>
            <a:ext cx="1550935" cy="1457346"/>
          </a:xfrm>
          <a:prstGeom prst="rect">
            <a:avLst/>
          </a:prstGeom>
          <a:noFill/>
          <a:ln>
            <a:noFill/>
          </a:ln>
        </p:spPr>
      </p:pic>
      <p:sp>
        <p:nvSpPr>
          <p:cNvPr id="338" name="Google Shape;338;p33"/>
          <p:cNvSpPr txBox="1"/>
          <p:nvPr/>
        </p:nvSpPr>
        <p:spPr>
          <a:xfrm>
            <a:off x="7028725" y="2599848"/>
            <a:ext cx="1911900" cy="11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a:solidFill>
                  <a:schemeClr val="lt1"/>
                </a:solidFill>
                <a:latin typeface="+mn-lt"/>
                <a:ea typeface="Helvetica Neue"/>
                <a:cs typeface="Helvetica Neue"/>
                <a:sym typeface="Helvetica Neue"/>
              </a:rPr>
              <a:t>Imagen de la corona solar </a:t>
            </a:r>
            <a:r>
              <a:rPr lang="en-US" sz="1100" dirty="0" err="1">
                <a:solidFill>
                  <a:schemeClr val="lt1"/>
                </a:solidFill>
                <a:latin typeface="+mn-lt"/>
                <a:ea typeface="Helvetica Neue"/>
                <a:cs typeface="Helvetica Neue"/>
                <a:sym typeface="Helvetica Neue"/>
              </a:rPr>
              <a:t>tomada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en</a:t>
            </a:r>
            <a:r>
              <a:rPr lang="en-US" sz="1100" dirty="0">
                <a:solidFill>
                  <a:schemeClr val="lt1"/>
                </a:solidFill>
                <a:latin typeface="+mn-lt"/>
                <a:ea typeface="Helvetica Neue"/>
                <a:cs typeface="Helvetica Neue"/>
                <a:sym typeface="Helvetica Neue"/>
              </a:rPr>
              <a:t> Argentina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14 de </a:t>
            </a:r>
            <a:r>
              <a:rPr lang="en-US" sz="1100" dirty="0" err="1">
                <a:solidFill>
                  <a:schemeClr val="lt1"/>
                </a:solidFill>
                <a:latin typeface="+mn-lt"/>
                <a:ea typeface="Helvetica Neue"/>
                <a:cs typeface="Helvetica Neue"/>
                <a:sym typeface="Helvetica Neue"/>
              </a:rPr>
              <a:t>diciembre</a:t>
            </a:r>
            <a:r>
              <a:rPr lang="en-US" sz="1100" dirty="0">
                <a:solidFill>
                  <a:schemeClr val="lt1"/>
                </a:solidFill>
                <a:latin typeface="+mn-lt"/>
                <a:ea typeface="Helvetica Neue"/>
                <a:cs typeface="Helvetica Neue"/>
                <a:sym typeface="Helvetica Neue"/>
              </a:rPr>
              <a:t> de 2020.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Club de </a:t>
            </a:r>
            <a:r>
              <a:rPr lang="en-US" sz="1100" dirty="0" err="1">
                <a:solidFill>
                  <a:schemeClr val="lt1"/>
                </a:solidFill>
                <a:latin typeface="+mn-lt"/>
                <a:ea typeface="Helvetica Neue"/>
                <a:cs typeface="Helvetica Neue"/>
                <a:sym typeface="Helvetica Neue"/>
              </a:rPr>
              <a:t>Ciencias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Huechulafquen</a:t>
            </a:r>
            <a:r>
              <a:rPr lang="en-US" sz="1100" dirty="0">
                <a:solidFill>
                  <a:schemeClr val="lt1"/>
                </a:solidFill>
                <a:latin typeface="+mn-lt"/>
                <a:ea typeface="Helvetica Neue"/>
                <a:cs typeface="Helvetica Neue"/>
                <a:sym typeface="Helvetica Neue"/>
              </a:rPr>
              <a:t>, Junín de </a:t>
            </a:r>
            <a:r>
              <a:rPr lang="en-US" sz="1100" dirty="0" err="1">
                <a:solidFill>
                  <a:schemeClr val="lt1"/>
                </a:solidFill>
                <a:latin typeface="+mn-lt"/>
                <a:ea typeface="Helvetica Neue"/>
                <a:cs typeface="Helvetica Neue"/>
                <a:sym typeface="Helvetica Neue"/>
              </a:rPr>
              <a:t>los</a:t>
            </a:r>
            <a:r>
              <a:rPr lang="en-US" sz="1100" dirty="0">
                <a:solidFill>
                  <a:schemeClr val="lt1"/>
                </a:solidFill>
                <a:latin typeface="+mn-lt"/>
                <a:ea typeface="Helvetica Neue"/>
                <a:cs typeface="Helvetica Neue"/>
                <a:sym typeface="Helvetica Neue"/>
              </a:rPr>
              <a:t> Andes, Argentina</a:t>
            </a:r>
            <a:endParaRPr sz="1100" dirty="0">
              <a:latin typeface="+mn-lt"/>
            </a:endParaRPr>
          </a:p>
        </p:txBody>
      </p:sp>
      <p:sp>
        <p:nvSpPr>
          <p:cNvPr id="337" name="Google Shape;337;p33"/>
          <p:cNvSpPr txBox="1"/>
          <p:nvPr/>
        </p:nvSpPr>
        <p:spPr>
          <a:xfrm>
            <a:off x="202981" y="4161030"/>
            <a:ext cx="8747890" cy="982470"/>
          </a:xfrm>
          <a:prstGeom prst="rect">
            <a:avLst/>
          </a:prstGeom>
          <a:noFill/>
          <a:ln>
            <a:noFill/>
          </a:ln>
        </p:spPr>
        <p:txBody>
          <a:bodyPr spcFirstLastPara="1" wrap="square" lIns="68575" tIns="34275" rIns="68575" bIns="34275" anchor="t" anchorCtr="0">
            <a:normAutofit lnSpcReduction="10000"/>
          </a:bodyPr>
          <a:lstStyle/>
          <a:p>
            <a:pPr marL="177800" marR="0" lvl="0" indent="-171450" algn="l" rtl="0">
              <a:lnSpc>
                <a:spcPct val="100000"/>
              </a:lnSpc>
              <a:spcBef>
                <a:spcPts val="0"/>
              </a:spcBef>
              <a:spcAft>
                <a:spcPts val="0"/>
              </a:spcAft>
              <a:buClr>
                <a:schemeClr val="lt1"/>
              </a:buClr>
              <a:buSzPts val="2100"/>
              <a:buFont typeface="Arial"/>
              <a:buChar char="•"/>
            </a:pPr>
            <a:r>
              <a:rPr lang="en-US" sz="2100" dirty="0">
                <a:solidFill>
                  <a:schemeClr val="lt1"/>
                </a:solidFill>
                <a:latin typeface="+mn-lt"/>
                <a:ea typeface="Helvetica Neue"/>
                <a:cs typeface="Helvetica Neue"/>
                <a:sym typeface="Helvetica Neue"/>
              </a:rPr>
              <a:t>Si </a:t>
            </a:r>
            <a:r>
              <a:rPr lang="en-US" sz="2100" dirty="0" err="1">
                <a:solidFill>
                  <a:schemeClr val="lt1"/>
                </a:solidFill>
                <a:latin typeface="+mn-lt"/>
                <a:ea typeface="Helvetica Neue"/>
                <a:cs typeface="Helvetica Neue"/>
                <a:sym typeface="Helvetica Neue"/>
              </a:rPr>
              <a:t>deseas</a:t>
            </a:r>
            <a:r>
              <a:rPr lang="en-US" sz="2100" dirty="0">
                <a:solidFill>
                  <a:schemeClr val="lt1"/>
                </a:solidFill>
                <a:latin typeface="+mn-lt"/>
                <a:ea typeface="Helvetica Neue"/>
                <a:cs typeface="Helvetica Neue"/>
                <a:sym typeface="Helvetica Neue"/>
              </a:rPr>
              <a:t> que la </a:t>
            </a:r>
            <a:r>
              <a:rPr lang="en-US" sz="2100" dirty="0" err="1">
                <a:solidFill>
                  <a:schemeClr val="lt1"/>
                </a:solidFill>
                <a:latin typeface="+mn-lt"/>
                <a:ea typeface="Helvetica Neue"/>
                <a:cs typeface="Helvetica Neue"/>
                <a:sym typeface="Helvetica Neue"/>
              </a:rPr>
              <a:t>curva</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temperatura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completa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aparezca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en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tu</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gráfico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asegúrate</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seguir</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tomando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observaciones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después</a:t>
            </a:r>
            <a:r>
              <a:rPr lang="en-US" sz="2100" dirty="0">
                <a:solidFill>
                  <a:schemeClr val="lt1"/>
                </a:solidFill>
                <a:latin typeface="+mn-lt"/>
                <a:ea typeface="Helvetica Neue"/>
                <a:cs typeface="Helvetica Neue"/>
                <a:sym typeface="Helvetica Neue"/>
              </a:rPr>
              <a:t> del punto de </a:t>
            </a:r>
            <a:r>
              <a:rPr lang="en-US" sz="2100" dirty="0" err="1">
                <a:solidFill>
                  <a:schemeClr val="lt1"/>
                </a:solidFill>
                <a:latin typeface="+mn-lt"/>
                <a:ea typeface="Helvetica Neue"/>
                <a:cs typeface="Helvetica Neue"/>
                <a:sym typeface="Helvetica Neue"/>
              </a:rPr>
              <a:t>máximo</a:t>
            </a:r>
            <a:r>
              <a:rPr lang="en-US" sz="2100" dirty="0">
                <a:solidFill>
                  <a:schemeClr val="lt1"/>
                </a:solidFill>
                <a:latin typeface="+mn-lt"/>
                <a:ea typeface="Helvetica Neue"/>
                <a:cs typeface="Helvetica Neue"/>
                <a:sym typeface="Helvetica Neue"/>
              </a:rPr>
              <a:t> eclipse.</a:t>
            </a:r>
            <a:endParaRPr sz="1100" dirty="0">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4"/>
          <p:cNvSpPr txBox="1">
            <a:spLocks noGrp="1"/>
          </p:cNvSpPr>
          <p:nvPr>
            <p:ph type="title"/>
          </p:nvPr>
        </p:nvSpPr>
        <p:spPr>
          <a:xfrm>
            <a:off x="143861" y="155603"/>
            <a:ext cx="7886700" cy="58931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US" sz="2800" dirty="0" err="1"/>
              <a:t>Consejos</a:t>
            </a:r>
            <a:r>
              <a:rPr lang="en-US" sz="2800" dirty="0"/>
              <a:t> </a:t>
            </a:r>
            <a:r>
              <a:rPr lang="en-US" sz="2800" dirty="0" err="1"/>
              <a:t>sobre</a:t>
            </a:r>
            <a:r>
              <a:rPr lang="en-US" sz="2800" dirty="0"/>
              <a:t> la </a:t>
            </a:r>
            <a:r>
              <a:rPr lang="en-US" sz="2800" dirty="0" err="1"/>
              <a:t>temperatura</a:t>
            </a:r>
            <a:r>
              <a:rPr lang="en-US" sz="2800" dirty="0"/>
              <a:t> del </a:t>
            </a:r>
            <a:r>
              <a:rPr lang="en-US" sz="2800" dirty="0" err="1"/>
              <a:t>aire</a:t>
            </a:r>
            <a:r>
              <a:rPr lang="en-US" sz="2800" dirty="0"/>
              <a:t>: </a:t>
            </a:r>
            <a:r>
              <a:rPr lang="en-US" sz="2800" dirty="0" err="1"/>
              <a:t>elegir</a:t>
            </a:r>
            <a:r>
              <a:rPr lang="en-US" sz="2800" dirty="0"/>
              <a:t> un </a:t>
            </a:r>
            <a:r>
              <a:rPr lang="en-US" sz="2800" dirty="0" err="1"/>
              <a:t>termómetro</a:t>
            </a:r>
            <a:endParaRPr sz="2800" dirty="0"/>
          </a:p>
        </p:txBody>
      </p:sp>
      <p:sp>
        <p:nvSpPr>
          <p:cNvPr id="345" name="Google Shape;345;p34"/>
          <p:cNvSpPr txBox="1">
            <a:spLocks noGrp="1"/>
          </p:cNvSpPr>
          <p:nvPr>
            <p:ph type="body" idx="1"/>
          </p:nvPr>
        </p:nvSpPr>
        <p:spPr>
          <a:xfrm>
            <a:off x="143861" y="919135"/>
            <a:ext cx="8747890" cy="1382324"/>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US" dirty="0" err="1"/>
              <a:t>Asegúrate</a:t>
            </a:r>
            <a:r>
              <a:rPr lang="en-US" dirty="0"/>
              <a:t> de </a:t>
            </a:r>
            <a:r>
              <a:rPr lang="en-US" dirty="0" err="1"/>
              <a:t>tener</a:t>
            </a:r>
            <a:r>
              <a:rPr lang="en-US" dirty="0"/>
              <a:t> un </a:t>
            </a:r>
            <a:r>
              <a:rPr lang="en-US" dirty="0" err="1"/>
              <a:t>termómetro</a:t>
            </a:r>
            <a:r>
              <a:rPr lang="en-US" dirty="0"/>
              <a:t> </a:t>
            </a:r>
            <a:r>
              <a:rPr lang="en-US" dirty="0" err="1"/>
              <a:t>separado</a:t>
            </a:r>
            <a:r>
              <a:rPr lang="en-US" dirty="0"/>
              <a:t> de </a:t>
            </a:r>
            <a:r>
              <a:rPr lang="en-US" dirty="0" err="1"/>
              <a:t>algún</a:t>
            </a:r>
            <a:r>
              <a:rPr lang="en-US" dirty="0"/>
              <a:t> </a:t>
            </a:r>
            <a:r>
              <a:rPr lang="en-US" dirty="0" err="1"/>
              <a:t>tipo</a:t>
            </a:r>
            <a:r>
              <a:rPr lang="en-US" dirty="0"/>
              <a:t>, </a:t>
            </a:r>
            <a:r>
              <a:rPr lang="en-US" dirty="0" err="1"/>
              <a:t>ya</a:t>
            </a:r>
            <a:r>
              <a:rPr lang="en-US" dirty="0"/>
              <a:t> sea digital o </a:t>
            </a:r>
            <a:r>
              <a:rPr lang="en-US" dirty="0" err="1"/>
              <a:t>lleno</a:t>
            </a:r>
            <a:r>
              <a:rPr lang="en-US" dirty="0"/>
              <a:t> de </a:t>
            </a:r>
            <a:r>
              <a:rPr lang="en-US" dirty="0" err="1"/>
              <a:t>líquido</a:t>
            </a:r>
            <a:r>
              <a:rPr lang="en-US" dirty="0"/>
              <a:t>. </a:t>
            </a:r>
            <a:r>
              <a:rPr lang="en-US" u="sng" dirty="0"/>
              <a:t>No </a:t>
            </a:r>
            <a:r>
              <a:rPr lang="en-US" u="sng" dirty="0" err="1"/>
              <a:t>confíes</a:t>
            </a:r>
            <a:r>
              <a:rPr lang="en-US" dirty="0"/>
              <a:t> </a:t>
            </a:r>
            <a:r>
              <a:rPr lang="en-US" dirty="0" err="1"/>
              <a:t>en</a:t>
            </a:r>
            <a:r>
              <a:rPr lang="en-US" dirty="0"/>
              <a:t> </a:t>
            </a:r>
            <a:r>
              <a:rPr lang="en-US" dirty="0" err="1"/>
              <a:t>una</a:t>
            </a:r>
            <a:r>
              <a:rPr lang="en-US" dirty="0"/>
              <a:t> </a:t>
            </a:r>
            <a:r>
              <a:rPr lang="en-US" dirty="0" err="1"/>
              <a:t>aplicación</a:t>
            </a:r>
            <a:r>
              <a:rPr lang="en-US" dirty="0"/>
              <a:t> </a:t>
            </a:r>
            <a:r>
              <a:rPr lang="en-US" dirty="0" err="1"/>
              <a:t>meteorológica</a:t>
            </a:r>
            <a:r>
              <a:rPr lang="en-US" dirty="0"/>
              <a:t> </a:t>
            </a:r>
            <a:r>
              <a:rPr lang="en-US" dirty="0" err="1"/>
              <a:t>en</a:t>
            </a:r>
            <a:r>
              <a:rPr lang="en-US" dirty="0"/>
              <a:t> </a:t>
            </a:r>
            <a:r>
              <a:rPr lang="en-US" dirty="0" err="1"/>
              <a:t>tu</a:t>
            </a:r>
            <a:r>
              <a:rPr lang="en-US" dirty="0"/>
              <a:t> </a:t>
            </a:r>
            <a:r>
              <a:rPr lang="en-US" dirty="0" err="1"/>
              <a:t>teléfono</a:t>
            </a:r>
            <a:r>
              <a:rPr lang="en-US" dirty="0"/>
              <a:t>, </a:t>
            </a:r>
            <a:r>
              <a:rPr lang="en-US" dirty="0" err="1"/>
              <a:t>ya</a:t>
            </a:r>
            <a:r>
              <a:rPr lang="en-US" dirty="0"/>
              <a:t> que </a:t>
            </a:r>
            <a:r>
              <a:rPr lang="en-US" dirty="0" err="1"/>
              <a:t>podría</a:t>
            </a:r>
            <a:r>
              <a:rPr lang="en-US" dirty="0"/>
              <a:t> </a:t>
            </a:r>
            <a:r>
              <a:rPr lang="en-US" dirty="0" err="1"/>
              <a:t>estar</a:t>
            </a:r>
            <a:r>
              <a:rPr lang="en-US" dirty="0"/>
              <a:t> </a:t>
            </a:r>
            <a:r>
              <a:rPr lang="en-US" dirty="0" err="1"/>
              <a:t>extrayendo</a:t>
            </a:r>
            <a:r>
              <a:rPr lang="en-US" dirty="0"/>
              <a:t> </a:t>
            </a:r>
            <a:r>
              <a:rPr lang="en-US" dirty="0" err="1"/>
              <a:t>datos</a:t>
            </a:r>
            <a:r>
              <a:rPr lang="en-US" dirty="0"/>
              <a:t> de </a:t>
            </a:r>
            <a:r>
              <a:rPr lang="en-US" dirty="0" err="1"/>
              <a:t>una</a:t>
            </a:r>
            <a:r>
              <a:rPr lang="en-US" dirty="0"/>
              <a:t> </a:t>
            </a:r>
            <a:r>
              <a:rPr lang="en-US" dirty="0" err="1"/>
              <a:t>estación</a:t>
            </a:r>
            <a:r>
              <a:rPr lang="en-US" dirty="0"/>
              <a:t> </a:t>
            </a:r>
            <a:r>
              <a:rPr lang="en-US" dirty="0" err="1"/>
              <a:t>meteorológica</a:t>
            </a:r>
            <a:r>
              <a:rPr lang="en-US" dirty="0"/>
              <a:t> a </a:t>
            </a:r>
            <a:r>
              <a:rPr lang="en-US" dirty="0" err="1"/>
              <a:t>cierta</a:t>
            </a:r>
            <a:r>
              <a:rPr lang="en-US" dirty="0"/>
              <a:t> </a:t>
            </a:r>
            <a:r>
              <a:rPr lang="en-US" dirty="0" err="1"/>
              <a:t>distancia</a:t>
            </a:r>
            <a:r>
              <a:rPr lang="en-US" dirty="0"/>
              <a:t>.</a:t>
            </a:r>
            <a:endParaRPr dirty="0"/>
          </a:p>
        </p:txBody>
      </p:sp>
      <p:sp>
        <p:nvSpPr>
          <p:cNvPr id="347" name="Google Shape;347;p34"/>
          <p:cNvSpPr txBox="1"/>
          <p:nvPr/>
        </p:nvSpPr>
        <p:spPr>
          <a:xfrm>
            <a:off x="3894825" y="2301459"/>
            <a:ext cx="4734089" cy="2686438"/>
          </a:xfrm>
          <a:prstGeom prst="rect">
            <a:avLst/>
          </a:prstGeom>
          <a:noFill/>
          <a:ln>
            <a:noFill/>
          </a:ln>
        </p:spPr>
        <p:txBody>
          <a:bodyPr spcFirstLastPara="1" wrap="square" lIns="68575" tIns="34275" rIns="68575" bIns="34275" anchor="t" anchorCtr="0">
            <a:normAutofit lnSpcReduction="10000"/>
          </a:bodyPr>
          <a:lstStyle/>
          <a:p>
            <a:pPr marL="177800" marR="0" lvl="0" indent="-171450" algn="l" rtl="0">
              <a:lnSpc>
                <a:spcPct val="100000"/>
              </a:lnSpc>
              <a:spcBef>
                <a:spcPts val="0"/>
              </a:spcBef>
              <a:spcAft>
                <a:spcPts val="0"/>
              </a:spcAft>
              <a:buClr>
                <a:schemeClr val="lt1"/>
              </a:buClr>
              <a:buSzPts val="2100"/>
              <a:buFont typeface="Arial"/>
              <a:buChar char="•"/>
            </a:pPr>
            <a:r>
              <a:rPr lang="en-US" sz="2100" dirty="0">
                <a:solidFill>
                  <a:schemeClr val="lt1"/>
                </a:solidFill>
                <a:latin typeface="+mn-lt"/>
                <a:ea typeface="Helvetica Neue"/>
                <a:cs typeface="Helvetica Neue"/>
                <a:sym typeface="Helvetica Neue"/>
              </a:rPr>
              <a:t>GLOBE </a:t>
            </a:r>
            <a:r>
              <a:rPr lang="en-US" sz="2100" dirty="0" err="1">
                <a:solidFill>
                  <a:schemeClr val="lt1"/>
                </a:solidFill>
                <a:latin typeface="+mn-lt"/>
                <a:ea typeface="Helvetica Neue"/>
                <a:cs typeface="Helvetica Neue"/>
                <a:sym typeface="Helvetica Neue"/>
              </a:rPr>
              <a:t>tiene</a:t>
            </a:r>
            <a:r>
              <a:rPr lang="en-US" sz="2100" dirty="0">
                <a:solidFill>
                  <a:schemeClr val="lt1"/>
                </a:solidFill>
                <a:latin typeface="+mn-lt"/>
                <a:ea typeface="Helvetica Neue"/>
                <a:cs typeface="Helvetica Neue"/>
                <a:sym typeface="Helvetica Neue"/>
              </a:rPr>
              <a:t> </a:t>
            </a:r>
            <a:r>
              <a:rPr lang="en-US" sz="2100" dirty="0">
                <a:solidFill>
                  <a:schemeClr val="lt1"/>
                </a:solidFill>
                <a:latin typeface="+mn-lt"/>
                <a:ea typeface="Helvetica Neue"/>
                <a:cs typeface="Helvetica Neue"/>
                <a:sym typeface="Helvetica Neue"/>
                <a:hlinkClick r:id="rId3"/>
              </a:rPr>
              <a:t>una lista de proveedores de equipos para América del Norte</a:t>
            </a:r>
            <a:r>
              <a:rPr lang="en-US" sz="2100" dirty="0">
                <a:solidFill>
                  <a:schemeClr val="lt1"/>
                </a:solidFill>
                <a:latin typeface="+mn-lt"/>
                <a:ea typeface="Helvetica Neue"/>
                <a:cs typeface="Helvetica Neue"/>
                <a:sym typeface="Helvetica Neue"/>
              </a:rPr>
              <a:t> y </a:t>
            </a:r>
            <a:r>
              <a:rPr lang="en-US" sz="2100" dirty="0">
                <a:solidFill>
                  <a:schemeClr val="lt1"/>
                </a:solidFill>
                <a:latin typeface="+mn-lt"/>
                <a:ea typeface="Helvetica Neue"/>
                <a:cs typeface="Helvetica Neue"/>
                <a:sym typeface="Helvetica Neue"/>
                <a:hlinkClick r:id="rId4"/>
              </a:rPr>
              <a:t>en América Latina y el Caribe</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pero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muchos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termómetros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disponibles</a:t>
            </a:r>
            <a:r>
              <a:rPr lang="en-US" sz="2100" dirty="0">
                <a:solidFill>
                  <a:schemeClr val="lt1"/>
                </a:solidFill>
                <a:latin typeface="+mn-lt"/>
                <a:ea typeface="Helvetica Neue"/>
                <a:cs typeface="Helvetica Neue"/>
                <a:sym typeface="Helvetica Neue"/>
              </a:rPr>
              <a:t> son </a:t>
            </a:r>
            <a:r>
              <a:rPr lang="en-US" sz="2100" dirty="0" err="1">
                <a:solidFill>
                  <a:schemeClr val="lt1"/>
                </a:solidFill>
                <a:latin typeface="+mn-lt"/>
                <a:ea typeface="Helvetica Neue"/>
                <a:cs typeface="Helvetica Neue"/>
                <a:sym typeface="Helvetica Neue"/>
              </a:rPr>
              <a:t>aceptables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Busca</a:t>
            </a:r>
            <a:r>
              <a:rPr lang="en-US" sz="2100" dirty="0">
                <a:solidFill>
                  <a:schemeClr val="lt1"/>
                </a:solidFill>
                <a:latin typeface="+mn-lt"/>
                <a:ea typeface="Helvetica Neue"/>
                <a:cs typeface="Helvetica Neue"/>
                <a:sym typeface="Helvetica Neue"/>
              </a:rPr>
              <a:t> uno con </a:t>
            </a:r>
            <a:r>
              <a:rPr lang="en-US" sz="2100" dirty="0" err="1">
                <a:solidFill>
                  <a:schemeClr val="lt1"/>
                </a:solidFill>
                <a:latin typeface="+mn-lt"/>
                <a:ea typeface="Helvetica Neue"/>
                <a:cs typeface="Helvetica Neue"/>
                <a:sym typeface="Helvetica Neue"/>
              </a:rPr>
              <a:t>una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precisión</a:t>
            </a:r>
            <a:r>
              <a:rPr lang="en-US" sz="2100" dirty="0">
                <a:solidFill>
                  <a:schemeClr val="lt1"/>
                </a:solidFill>
                <a:latin typeface="+mn-lt"/>
                <a:ea typeface="Helvetica Neue"/>
                <a:cs typeface="Helvetica Neue"/>
                <a:sym typeface="Helvetica Neue"/>
              </a:rPr>
              <a:t> de +/- 0,5 ºC (y </a:t>
            </a:r>
            <a:r>
              <a:rPr lang="en-US" sz="2100" dirty="0" err="1">
                <a:solidFill>
                  <a:schemeClr val="lt1"/>
                </a:solidFill>
                <a:latin typeface="+mn-lt"/>
                <a:ea typeface="Helvetica Neue"/>
                <a:cs typeface="Helvetica Neue"/>
                <a:sym typeface="Helvetica Neue"/>
              </a:rPr>
              <a:t>divisiones</a:t>
            </a:r>
            <a:r>
              <a:rPr lang="en-US" sz="2100" dirty="0">
                <a:solidFill>
                  <a:schemeClr val="lt1"/>
                </a:solidFill>
                <a:latin typeface="+mn-lt"/>
                <a:ea typeface="Helvetica Neue"/>
                <a:cs typeface="Helvetica Neue"/>
                <a:sym typeface="Helvetica Neue"/>
              </a:rPr>
              <a:t> de 0,5 ºC para </a:t>
            </a:r>
            <a:r>
              <a:rPr lang="en-US" sz="2100" dirty="0" err="1">
                <a:solidFill>
                  <a:schemeClr val="lt1"/>
                </a:solidFill>
                <a:latin typeface="+mn-lt"/>
                <a:ea typeface="Helvetica Neue"/>
                <a:cs typeface="Helvetica Neue"/>
                <a:sym typeface="Helvetica Neue"/>
              </a:rPr>
              <a:t>modelos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llenos</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líquido</a:t>
            </a:r>
            <a:r>
              <a:rPr lang="en-US" sz="2100" dirty="0">
                <a:solidFill>
                  <a:schemeClr val="lt1"/>
                </a:solidFill>
                <a:latin typeface="+mn-lt"/>
                <a:ea typeface="Helvetica Neue"/>
                <a:cs typeface="Helvetica Neue"/>
                <a:sym typeface="Helvetica Neue"/>
              </a:rPr>
              <a:t>).</a:t>
            </a:r>
            <a:endParaRPr sz="1100" dirty="0">
              <a:latin typeface="+mn-lt"/>
            </a:endParaRPr>
          </a:p>
        </p:txBody>
      </p:sp>
      <p:sp>
        <p:nvSpPr>
          <p:cNvPr id="348" name="Google Shape;348;p34"/>
          <p:cNvSpPr txBox="1"/>
          <p:nvPr/>
        </p:nvSpPr>
        <p:spPr>
          <a:xfrm>
            <a:off x="649557" y="4710397"/>
            <a:ext cx="3168300" cy="2775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n-US" sz="1200" dirty="0" err="1">
                <a:solidFill>
                  <a:schemeClr val="lt1"/>
                </a:solidFill>
                <a:latin typeface="+mn-lt"/>
                <a:ea typeface="Helvetica Neue"/>
                <a:cs typeface="Helvetica Neue"/>
                <a:sym typeface="Helvetica Neue"/>
              </a:rPr>
              <a:t>Termómetros</a:t>
            </a:r>
            <a:r>
              <a:rPr lang="en-US" sz="1200" dirty="0">
                <a:solidFill>
                  <a:schemeClr val="lt1"/>
                </a:solidFill>
                <a:latin typeface="+mn-lt"/>
                <a:ea typeface="Helvetica Neue"/>
                <a:cs typeface="Helvetica Neue"/>
                <a:sym typeface="Helvetica Neue"/>
              </a:rPr>
              <a:t> de </a:t>
            </a:r>
            <a:r>
              <a:rPr lang="en-US" sz="1200" dirty="0" err="1">
                <a:solidFill>
                  <a:schemeClr val="lt1"/>
                </a:solidFill>
                <a:latin typeface="+mn-lt"/>
                <a:ea typeface="Helvetica Neue"/>
                <a:cs typeface="Helvetica Neue"/>
                <a:sym typeface="Helvetica Neue"/>
              </a:rPr>
              <a:t>ejemplo</a:t>
            </a:r>
            <a:r>
              <a:rPr lang="en-US" sz="1200" dirty="0">
                <a:solidFill>
                  <a:schemeClr val="lt1"/>
                </a:solidFill>
                <a:latin typeface="+mn-lt"/>
                <a:ea typeface="Helvetica Neue"/>
                <a:cs typeface="Helvetica Neue"/>
                <a:sym typeface="Helvetica Neue"/>
              </a:rPr>
              <a:t>. </a:t>
            </a:r>
            <a:r>
              <a:rPr lang="en-US" sz="1200" dirty="0" err="1">
                <a:solidFill>
                  <a:schemeClr val="lt1"/>
                </a:solidFill>
                <a:latin typeface="+mn-lt"/>
                <a:ea typeface="Helvetica Neue"/>
                <a:cs typeface="Helvetica Neue"/>
                <a:sym typeface="Helvetica Neue"/>
              </a:rPr>
              <a:t>Crédito</a:t>
            </a:r>
            <a:r>
              <a:rPr lang="en-US" sz="1200" dirty="0">
                <a:solidFill>
                  <a:schemeClr val="lt1"/>
                </a:solidFill>
                <a:latin typeface="+mn-lt"/>
                <a:ea typeface="Helvetica Neue"/>
                <a:cs typeface="Helvetica Neue"/>
                <a:sym typeface="Helvetica Neue"/>
              </a:rPr>
              <a:t>: GLOBE </a:t>
            </a:r>
            <a:endParaRPr sz="1100" dirty="0">
              <a:latin typeface="+mn-lt"/>
            </a:endParaRPr>
          </a:p>
        </p:txBody>
      </p:sp>
      <p:pic>
        <p:nvPicPr>
          <p:cNvPr id="346" name="Google Shape;346;p34" descr="Una variedad de termómetros que se pueden usar para medir la temperatura del aire, desde la izquierda: una unidad de estación meteorológica portátil, un termómetro simple lleno de alcohol con un respaldo de metal, un termómetro digital con sondas separadas en los cables, un termómetro lleno de alcohol protegido con plástico, un registrador de datos de temperatura."/>
          <p:cNvPicPr preferRelativeResize="0"/>
          <p:nvPr/>
        </p:nvPicPr>
        <p:blipFill rotWithShape="1">
          <a:blip r:embed="rId5">
            <a:alphaModFix/>
          </a:blip>
          <a:srcRect l="22475" t="10389" r="22737" b="18356"/>
          <a:stretch/>
        </p:blipFill>
        <p:spPr>
          <a:xfrm>
            <a:off x="515086" y="2301459"/>
            <a:ext cx="3107834" cy="22643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143860" y="155603"/>
            <a:ext cx="8570371" cy="589319"/>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ts val="3300"/>
              <a:buFont typeface="Arial"/>
              <a:buNone/>
            </a:pPr>
            <a:r>
              <a:rPr lang="en-US" sz="2800" dirty="0" err="1"/>
              <a:t>Consejos</a:t>
            </a:r>
            <a:r>
              <a:rPr lang="en-US" sz="2800" dirty="0"/>
              <a:t> </a:t>
            </a:r>
            <a:r>
              <a:rPr lang="en-US" sz="2800" dirty="0" err="1"/>
              <a:t>sobre</a:t>
            </a:r>
            <a:r>
              <a:rPr lang="en-US" sz="2800" dirty="0"/>
              <a:t> la </a:t>
            </a:r>
            <a:r>
              <a:rPr lang="en-US" sz="2800" dirty="0" err="1"/>
              <a:t>temperatura</a:t>
            </a:r>
            <a:r>
              <a:rPr lang="en-US" sz="2800" dirty="0"/>
              <a:t> del </a:t>
            </a:r>
            <a:r>
              <a:rPr lang="en-US" sz="2800" dirty="0" err="1"/>
              <a:t>aire</a:t>
            </a:r>
            <a:r>
              <a:rPr lang="en-US" sz="2800" dirty="0"/>
              <a:t>: </a:t>
            </a:r>
            <a:r>
              <a:rPr lang="en-US" sz="2800" dirty="0" err="1"/>
              <a:t>precisión</a:t>
            </a:r>
            <a:r>
              <a:rPr lang="en-US" sz="2800" dirty="0"/>
              <a:t> de las </a:t>
            </a:r>
            <a:r>
              <a:rPr lang="en-US" sz="2800" dirty="0" err="1"/>
              <a:t>mediciones</a:t>
            </a:r>
            <a:endParaRPr lang="en-US" sz="2800" dirty="0"/>
          </a:p>
        </p:txBody>
      </p:sp>
      <p:sp>
        <p:nvSpPr>
          <p:cNvPr id="355" name="Google Shape;355;p35"/>
          <p:cNvSpPr txBox="1">
            <a:spLocks noGrp="1"/>
          </p:cNvSpPr>
          <p:nvPr>
            <p:ph type="body" idx="1"/>
          </p:nvPr>
        </p:nvSpPr>
        <p:spPr>
          <a:xfrm>
            <a:off x="143860" y="864042"/>
            <a:ext cx="8748000" cy="742200"/>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US" dirty="0"/>
              <a:t>Lo ideal es usar </a:t>
            </a:r>
            <a:r>
              <a:rPr lang="en-US" dirty="0" err="1"/>
              <a:t>una</a:t>
            </a:r>
            <a:r>
              <a:rPr lang="en-US" dirty="0"/>
              <a:t> </a:t>
            </a:r>
            <a:r>
              <a:rPr lang="en-US" dirty="0" err="1"/>
              <a:t>caja</a:t>
            </a:r>
            <a:r>
              <a:rPr lang="en-US" dirty="0"/>
              <a:t> de </a:t>
            </a:r>
            <a:r>
              <a:rPr lang="en-US" dirty="0" err="1"/>
              <a:t>instrumentos</a:t>
            </a:r>
            <a:r>
              <a:rPr lang="en-US" dirty="0"/>
              <a:t>, </a:t>
            </a:r>
            <a:r>
              <a:rPr lang="en-US" dirty="0" err="1"/>
              <a:t>pero</a:t>
            </a:r>
            <a:r>
              <a:rPr lang="en-US" dirty="0"/>
              <a:t> </a:t>
            </a:r>
            <a:r>
              <a:rPr lang="en-US" dirty="0" err="1"/>
              <a:t>si</a:t>
            </a:r>
            <a:r>
              <a:rPr lang="en-US" dirty="0"/>
              <a:t> </a:t>
            </a:r>
            <a:r>
              <a:rPr lang="en-US" dirty="0" err="1"/>
              <a:t>eso</a:t>
            </a:r>
            <a:r>
              <a:rPr lang="en-US" dirty="0"/>
              <a:t> no es </a:t>
            </a:r>
            <a:r>
              <a:rPr lang="en-US" dirty="0" err="1"/>
              <a:t>posible</a:t>
            </a:r>
            <a:r>
              <a:rPr lang="en-US" dirty="0"/>
              <a:t>, </a:t>
            </a:r>
            <a:r>
              <a:rPr lang="en-US" dirty="0" err="1"/>
              <a:t>haz</a:t>
            </a:r>
            <a:r>
              <a:rPr lang="en-US" dirty="0"/>
              <a:t> las </a:t>
            </a:r>
            <a:r>
              <a:rPr lang="en-US" dirty="0" err="1"/>
              <a:t>mediciones</a:t>
            </a:r>
            <a:r>
              <a:rPr lang="en-US" dirty="0"/>
              <a:t> </a:t>
            </a:r>
            <a:r>
              <a:rPr lang="en-US" dirty="0" err="1"/>
              <a:t>en</a:t>
            </a:r>
            <a:r>
              <a:rPr lang="en-US" dirty="0"/>
              <a:t> la sombra (</a:t>
            </a:r>
            <a:r>
              <a:rPr lang="en-US" dirty="0" err="1"/>
              <a:t>incluso</a:t>
            </a:r>
            <a:r>
              <a:rPr lang="en-US" dirty="0"/>
              <a:t> </a:t>
            </a:r>
            <a:r>
              <a:rPr lang="en-US" dirty="0" err="1"/>
              <a:t>tu</a:t>
            </a:r>
            <a:r>
              <a:rPr lang="en-US" dirty="0"/>
              <a:t> </a:t>
            </a:r>
            <a:r>
              <a:rPr lang="en-US" dirty="0" err="1"/>
              <a:t>propia</a:t>
            </a:r>
            <a:r>
              <a:rPr lang="en-US" dirty="0"/>
              <a:t> sombra </a:t>
            </a:r>
            <a:r>
              <a:rPr lang="en-US" dirty="0" err="1"/>
              <a:t>ayudará</a:t>
            </a:r>
            <a:r>
              <a:rPr lang="en-US" dirty="0"/>
              <a:t>)</a:t>
            </a:r>
            <a:endParaRPr dirty="0"/>
          </a:p>
        </p:txBody>
      </p:sp>
      <p:sp>
        <p:nvSpPr>
          <p:cNvPr id="358" name="Google Shape;358;p35"/>
          <p:cNvSpPr txBox="1"/>
          <p:nvPr/>
        </p:nvSpPr>
        <p:spPr>
          <a:xfrm>
            <a:off x="285436" y="4527352"/>
            <a:ext cx="2253864" cy="52208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100" dirty="0" err="1">
                <a:solidFill>
                  <a:schemeClr val="lt1"/>
                </a:solidFill>
                <a:latin typeface="+mn-lt"/>
                <a:ea typeface="Helvetica Neue"/>
                <a:cs typeface="Helvetica Neue"/>
                <a:sym typeface="Helvetica Neue"/>
              </a:rPr>
              <a:t>Estudiantes</a:t>
            </a:r>
            <a:r>
              <a:rPr lang="en-US" sz="1100" dirty="0">
                <a:solidFill>
                  <a:schemeClr val="lt1"/>
                </a:solidFill>
                <a:latin typeface="+mn-lt"/>
                <a:ea typeface="Helvetica Neue"/>
                <a:cs typeface="Helvetica Neue"/>
                <a:sym typeface="Helvetica Neue"/>
              </a:rPr>
              <a:t> de GLOBE </a:t>
            </a:r>
            <a:r>
              <a:rPr lang="en-US" sz="1100" dirty="0" err="1">
                <a:solidFill>
                  <a:schemeClr val="lt1"/>
                </a:solidFill>
                <a:latin typeface="+mn-lt"/>
                <a:ea typeface="Helvetica Neue"/>
                <a:cs typeface="Helvetica Neue"/>
                <a:sym typeface="Helvetica Neue"/>
              </a:rPr>
              <a:t>revisan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caja</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instrumentos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montada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a:t>
            </a:r>
            <a:endParaRPr sz="1000" dirty="0">
              <a:latin typeface="+mn-lt"/>
            </a:endParaRPr>
          </a:p>
        </p:txBody>
      </p:sp>
      <p:pic>
        <p:nvPicPr>
          <p:cNvPr id="356" name="Google Shape;356;p35" descr="Tres estudiantes miran dentro de una caja de instrumentos (caja de madera pintada de blanco con lados de listones para el flujo de aire) montada en un poste, leyendo un termómetro en su interior."/>
          <p:cNvPicPr preferRelativeResize="0"/>
          <p:nvPr/>
        </p:nvPicPr>
        <p:blipFill rotWithShape="1">
          <a:blip r:embed="rId3">
            <a:alphaModFix/>
          </a:blip>
          <a:srcRect l="5" t="1" r="50384" b="48580"/>
          <a:stretch/>
        </p:blipFill>
        <p:spPr>
          <a:xfrm>
            <a:off x="285425" y="1619825"/>
            <a:ext cx="2089793" cy="2880360"/>
          </a:xfrm>
          <a:prstGeom prst="rect">
            <a:avLst/>
          </a:prstGeom>
          <a:noFill/>
          <a:ln>
            <a:noFill/>
          </a:ln>
        </p:spPr>
      </p:pic>
      <p:sp>
        <p:nvSpPr>
          <p:cNvPr id="359" name="Google Shape;359;p35"/>
          <p:cNvSpPr txBox="1"/>
          <p:nvPr/>
        </p:nvSpPr>
        <p:spPr>
          <a:xfrm>
            <a:off x="2499350" y="4530425"/>
            <a:ext cx="6537074" cy="421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018"/>
              <a:buFont typeface="Arial"/>
              <a:buNone/>
            </a:pPr>
            <a:r>
              <a:rPr lang="en-US" sz="1117" dirty="0" err="1">
                <a:solidFill>
                  <a:schemeClr val="lt1"/>
                </a:solidFill>
                <a:latin typeface="+mn-lt"/>
                <a:ea typeface="Helvetica Neue"/>
                <a:cs typeface="Helvetica Neue"/>
                <a:sym typeface="Helvetica Neue"/>
              </a:rPr>
              <a:t>Ejemplos</a:t>
            </a:r>
            <a:r>
              <a:rPr lang="en-US" sz="1117" dirty="0">
                <a:solidFill>
                  <a:schemeClr val="lt1"/>
                </a:solidFill>
                <a:latin typeface="+mn-lt"/>
                <a:ea typeface="Helvetica Neue"/>
                <a:cs typeface="Helvetica Neue"/>
                <a:sym typeface="Helvetica Neue"/>
              </a:rPr>
              <a:t> de </a:t>
            </a:r>
            <a:r>
              <a:rPr lang="en-US" sz="1117" dirty="0" err="1">
                <a:solidFill>
                  <a:schemeClr val="lt1"/>
                </a:solidFill>
                <a:latin typeface="+mn-lt"/>
                <a:ea typeface="Helvetica Neue"/>
                <a:cs typeface="Helvetica Neue"/>
                <a:sym typeface="Helvetica Neue"/>
              </a:rPr>
              <a:t>cómo</a:t>
            </a:r>
            <a:r>
              <a:rPr lang="en-US" sz="1117" dirty="0">
                <a:solidFill>
                  <a:schemeClr val="lt1"/>
                </a:solidFill>
                <a:latin typeface="+mn-lt"/>
                <a:ea typeface="Helvetica Neue"/>
                <a:cs typeface="Helvetica Neue"/>
                <a:sym typeface="Helvetica Neue"/>
              </a:rPr>
              <a:t> </a:t>
            </a:r>
            <a:r>
              <a:rPr lang="en-US" sz="1117" dirty="0" err="1">
                <a:solidFill>
                  <a:schemeClr val="lt1"/>
                </a:solidFill>
                <a:latin typeface="+mn-lt"/>
                <a:ea typeface="Helvetica Neue"/>
                <a:cs typeface="Helvetica Neue"/>
                <a:sym typeface="Helvetica Neue"/>
              </a:rPr>
              <a:t>tomar</a:t>
            </a:r>
            <a:r>
              <a:rPr lang="en-US" sz="1117" dirty="0">
                <a:solidFill>
                  <a:schemeClr val="lt1"/>
                </a:solidFill>
                <a:latin typeface="+mn-lt"/>
                <a:ea typeface="Helvetica Neue"/>
                <a:cs typeface="Helvetica Neue"/>
                <a:sym typeface="Helvetica Neue"/>
              </a:rPr>
              <a:t> la </a:t>
            </a:r>
            <a:r>
              <a:rPr lang="en-US" sz="1117" dirty="0" err="1">
                <a:solidFill>
                  <a:schemeClr val="lt1"/>
                </a:solidFill>
                <a:latin typeface="+mn-lt"/>
                <a:ea typeface="Helvetica Neue"/>
                <a:cs typeface="Helvetica Neue"/>
                <a:sym typeface="Helvetica Neue"/>
              </a:rPr>
              <a:t>temperatura</a:t>
            </a:r>
            <a:r>
              <a:rPr lang="en-US" sz="1117" dirty="0">
                <a:solidFill>
                  <a:schemeClr val="lt1"/>
                </a:solidFill>
                <a:latin typeface="+mn-lt"/>
                <a:ea typeface="Helvetica Neue"/>
                <a:cs typeface="Helvetica Neue"/>
                <a:sym typeface="Helvetica Neue"/>
              </a:rPr>
              <a:t> actual </a:t>
            </a:r>
            <a:r>
              <a:rPr lang="en-US" sz="1117" dirty="0" err="1">
                <a:solidFill>
                  <a:schemeClr val="lt1"/>
                </a:solidFill>
                <a:latin typeface="+mn-lt"/>
                <a:ea typeface="Helvetica Neue"/>
                <a:cs typeface="Helvetica Neue"/>
                <a:sym typeface="Helvetica Neue"/>
              </a:rPr>
              <a:t>en</a:t>
            </a:r>
            <a:r>
              <a:rPr lang="en-US" sz="1117" dirty="0">
                <a:solidFill>
                  <a:schemeClr val="lt1"/>
                </a:solidFill>
                <a:latin typeface="+mn-lt"/>
                <a:ea typeface="Helvetica Neue"/>
                <a:cs typeface="Helvetica Neue"/>
                <a:sym typeface="Helvetica Neue"/>
              </a:rPr>
              <a:t> la sombra: </a:t>
            </a:r>
            <a:r>
              <a:rPr lang="en-US" sz="1117" dirty="0" err="1">
                <a:solidFill>
                  <a:schemeClr val="lt1"/>
                </a:solidFill>
                <a:latin typeface="+mn-lt"/>
                <a:ea typeface="Helvetica Neue"/>
                <a:cs typeface="Helvetica Neue"/>
                <a:sym typeface="Helvetica Neue"/>
              </a:rPr>
              <a:t>sostener</a:t>
            </a:r>
            <a:r>
              <a:rPr lang="en-US" sz="1117" dirty="0">
                <a:solidFill>
                  <a:schemeClr val="lt1"/>
                </a:solidFill>
                <a:latin typeface="+mn-lt"/>
                <a:ea typeface="Helvetica Neue"/>
                <a:cs typeface="Helvetica Neue"/>
                <a:sym typeface="Helvetica Neue"/>
              </a:rPr>
              <a:t> un </a:t>
            </a:r>
            <a:r>
              <a:rPr lang="en-US" sz="1117" dirty="0" err="1">
                <a:solidFill>
                  <a:schemeClr val="lt1"/>
                </a:solidFill>
                <a:latin typeface="+mn-lt"/>
                <a:ea typeface="Helvetica Neue"/>
                <a:cs typeface="Helvetica Neue"/>
                <a:sym typeface="Helvetica Neue"/>
              </a:rPr>
              <a:t>termómetro</a:t>
            </a:r>
            <a:r>
              <a:rPr lang="en-US" sz="1117" dirty="0">
                <a:solidFill>
                  <a:schemeClr val="lt1"/>
                </a:solidFill>
                <a:latin typeface="+mn-lt"/>
                <a:ea typeface="Helvetica Neue"/>
                <a:cs typeface="Helvetica Neue"/>
                <a:sym typeface="Helvetica Neue"/>
              </a:rPr>
              <a:t> simple </a:t>
            </a:r>
            <a:r>
              <a:rPr lang="en-US" sz="1117" dirty="0" err="1">
                <a:solidFill>
                  <a:schemeClr val="lt1"/>
                </a:solidFill>
                <a:latin typeface="+mn-lt"/>
                <a:ea typeface="Helvetica Neue"/>
                <a:cs typeface="Helvetica Neue"/>
                <a:sym typeface="Helvetica Neue"/>
              </a:rPr>
              <a:t>lleno</a:t>
            </a:r>
            <a:r>
              <a:rPr lang="en-US" sz="1117" dirty="0">
                <a:solidFill>
                  <a:schemeClr val="lt1"/>
                </a:solidFill>
                <a:latin typeface="+mn-lt"/>
                <a:ea typeface="Helvetica Neue"/>
                <a:cs typeface="Helvetica Neue"/>
                <a:sym typeface="Helvetica Neue"/>
              </a:rPr>
              <a:t> de </a:t>
            </a:r>
            <a:r>
              <a:rPr lang="en-US" sz="1117" dirty="0" err="1">
                <a:solidFill>
                  <a:schemeClr val="lt1"/>
                </a:solidFill>
                <a:latin typeface="+mn-lt"/>
                <a:ea typeface="Helvetica Neue"/>
                <a:cs typeface="Helvetica Neue"/>
                <a:sym typeface="Helvetica Neue"/>
              </a:rPr>
              <a:t>líquido</a:t>
            </a:r>
            <a:r>
              <a:rPr lang="en-US" sz="1117" dirty="0">
                <a:solidFill>
                  <a:schemeClr val="lt1"/>
                </a:solidFill>
                <a:latin typeface="+mn-lt"/>
                <a:ea typeface="Helvetica Neue"/>
                <a:cs typeface="Helvetica Neue"/>
                <a:sym typeface="Helvetica Neue"/>
              </a:rPr>
              <a:t> </a:t>
            </a:r>
            <a:r>
              <a:rPr lang="en-US" sz="1117" dirty="0" err="1">
                <a:solidFill>
                  <a:schemeClr val="lt1"/>
                </a:solidFill>
                <a:latin typeface="+mn-lt"/>
                <a:ea typeface="Helvetica Neue"/>
                <a:cs typeface="Helvetica Neue"/>
                <a:sym typeface="Helvetica Neue"/>
              </a:rPr>
              <a:t>en</a:t>
            </a:r>
            <a:r>
              <a:rPr lang="en-US" sz="1117" dirty="0">
                <a:solidFill>
                  <a:schemeClr val="lt1"/>
                </a:solidFill>
                <a:latin typeface="+mn-lt"/>
                <a:ea typeface="Helvetica Neue"/>
                <a:cs typeface="Helvetica Neue"/>
                <a:sym typeface="Helvetica Neue"/>
              </a:rPr>
              <a:t> </a:t>
            </a:r>
            <a:r>
              <a:rPr lang="en-US" sz="1117" dirty="0" err="1">
                <a:solidFill>
                  <a:schemeClr val="lt1"/>
                </a:solidFill>
                <a:latin typeface="+mn-lt"/>
                <a:ea typeface="Helvetica Neue"/>
                <a:cs typeface="Helvetica Neue"/>
                <a:sym typeface="Helvetica Neue"/>
              </a:rPr>
              <a:t>su</a:t>
            </a:r>
            <a:r>
              <a:rPr lang="en-US" sz="1117" dirty="0">
                <a:solidFill>
                  <a:schemeClr val="lt1"/>
                </a:solidFill>
                <a:latin typeface="+mn-lt"/>
                <a:ea typeface="Helvetica Neue"/>
                <a:cs typeface="Helvetica Neue"/>
                <a:sym typeface="Helvetica Neue"/>
              </a:rPr>
              <a:t> sombra (</a:t>
            </a:r>
            <a:r>
              <a:rPr lang="en-US" sz="1117" dirty="0" err="1">
                <a:solidFill>
                  <a:schemeClr val="lt1"/>
                </a:solidFill>
                <a:latin typeface="+mn-lt"/>
                <a:ea typeface="Helvetica Neue"/>
                <a:cs typeface="Helvetica Neue"/>
                <a:sym typeface="Helvetica Neue"/>
              </a:rPr>
              <a:t>izquierda</a:t>
            </a:r>
            <a:r>
              <a:rPr lang="en-US" sz="1117" dirty="0">
                <a:solidFill>
                  <a:schemeClr val="lt1"/>
                </a:solidFill>
                <a:latin typeface="+mn-lt"/>
                <a:ea typeface="Helvetica Neue"/>
                <a:cs typeface="Helvetica Neue"/>
                <a:sym typeface="Helvetica Neue"/>
              </a:rPr>
              <a:t>) o </a:t>
            </a:r>
            <a:r>
              <a:rPr lang="en-US" sz="1117" dirty="0" err="1">
                <a:solidFill>
                  <a:schemeClr val="lt1"/>
                </a:solidFill>
                <a:latin typeface="+mn-lt"/>
                <a:ea typeface="Helvetica Neue"/>
                <a:cs typeface="Helvetica Neue"/>
                <a:sym typeface="Helvetica Neue"/>
              </a:rPr>
              <a:t>apoyar</a:t>
            </a:r>
            <a:r>
              <a:rPr lang="en-US" sz="1117" dirty="0">
                <a:solidFill>
                  <a:schemeClr val="lt1"/>
                </a:solidFill>
                <a:latin typeface="+mn-lt"/>
                <a:ea typeface="Helvetica Neue"/>
                <a:cs typeface="Helvetica Neue"/>
                <a:sym typeface="Helvetica Neue"/>
              </a:rPr>
              <a:t> un </a:t>
            </a:r>
            <a:r>
              <a:rPr lang="en-US" sz="1117" dirty="0" err="1">
                <a:solidFill>
                  <a:schemeClr val="lt1"/>
                </a:solidFill>
                <a:latin typeface="+mn-lt"/>
                <a:ea typeface="Helvetica Neue"/>
                <a:cs typeface="Helvetica Neue"/>
                <a:sym typeface="Helvetica Neue"/>
              </a:rPr>
              <a:t>termómetro</a:t>
            </a:r>
            <a:r>
              <a:rPr lang="en-US" sz="1117" dirty="0">
                <a:solidFill>
                  <a:schemeClr val="lt1"/>
                </a:solidFill>
                <a:latin typeface="+mn-lt"/>
                <a:ea typeface="Helvetica Neue"/>
                <a:cs typeface="Helvetica Neue"/>
                <a:sym typeface="Helvetica Neue"/>
              </a:rPr>
              <a:t> digital </a:t>
            </a:r>
            <a:r>
              <a:rPr lang="en-US" sz="1117" dirty="0" err="1">
                <a:solidFill>
                  <a:schemeClr val="lt1"/>
                </a:solidFill>
                <a:latin typeface="+mn-lt"/>
                <a:ea typeface="Helvetica Neue"/>
                <a:cs typeface="Helvetica Neue"/>
                <a:sym typeface="Helvetica Neue"/>
              </a:rPr>
              <a:t>en</a:t>
            </a:r>
            <a:r>
              <a:rPr lang="en-US" sz="1117" dirty="0">
                <a:solidFill>
                  <a:schemeClr val="lt1"/>
                </a:solidFill>
                <a:latin typeface="+mn-lt"/>
                <a:ea typeface="Helvetica Neue"/>
                <a:cs typeface="Helvetica Neue"/>
                <a:sym typeface="Helvetica Neue"/>
              </a:rPr>
              <a:t> un árbol (</a:t>
            </a:r>
            <a:r>
              <a:rPr lang="en-US" sz="1117" dirty="0" err="1">
                <a:solidFill>
                  <a:schemeClr val="lt1"/>
                </a:solidFill>
                <a:latin typeface="+mn-lt"/>
                <a:ea typeface="Helvetica Neue"/>
                <a:cs typeface="Helvetica Neue"/>
                <a:sym typeface="Helvetica Neue"/>
              </a:rPr>
              <a:t>derecha</a:t>
            </a:r>
            <a:r>
              <a:rPr lang="en-US" sz="1117" dirty="0">
                <a:solidFill>
                  <a:schemeClr val="lt1"/>
                </a:solidFill>
                <a:latin typeface="+mn-lt"/>
                <a:ea typeface="Helvetica Neue"/>
                <a:cs typeface="Helvetica Neue"/>
                <a:sym typeface="Helvetica Neue"/>
              </a:rPr>
              <a:t>). </a:t>
            </a:r>
            <a:r>
              <a:rPr lang="en-US" sz="1117" dirty="0" err="1">
                <a:solidFill>
                  <a:schemeClr val="lt1"/>
                </a:solidFill>
                <a:latin typeface="+mn-lt"/>
                <a:ea typeface="Helvetica Neue"/>
                <a:cs typeface="Helvetica Neue"/>
                <a:sym typeface="Helvetica Neue"/>
              </a:rPr>
              <a:t>Crédito</a:t>
            </a:r>
            <a:r>
              <a:rPr lang="en-US" sz="1117" dirty="0">
                <a:solidFill>
                  <a:schemeClr val="lt1"/>
                </a:solidFill>
                <a:latin typeface="+mn-lt"/>
                <a:ea typeface="Helvetica Neue"/>
                <a:cs typeface="Helvetica Neue"/>
                <a:sym typeface="Helvetica Neue"/>
              </a:rPr>
              <a:t>: GLOBE</a:t>
            </a:r>
            <a:endParaRPr sz="1117" dirty="0">
              <a:latin typeface="+mn-lt"/>
            </a:endParaRPr>
          </a:p>
        </p:txBody>
      </p:sp>
      <p:pic>
        <p:nvPicPr>
          <p:cNvPr id="357" name="Google Shape;357;p35" descr="Un hombre sostiene un termómetro para medir la temperatura del aire mientras que se encuentra debajo de una sobre de un árbol. "/>
          <p:cNvPicPr preferRelativeResize="0"/>
          <p:nvPr/>
        </p:nvPicPr>
        <p:blipFill rotWithShape="1">
          <a:blip r:embed="rId4">
            <a:alphaModFix/>
          </a:blip>
          <a:srcRect l="19670"/>
          <a:stretch/>
        </p:blipFill>
        <p:spPr>
          <a:xfrm>
            <a:off x="2633510" y="1651587"/>
            <a:ext cx="3081899" cy="2875766"/>
          </a:xfrm>
          <a:prstGeom prst="rect">
            <a:avLst/>
          </a:prstGeom>
          <a:noFill/>
          <a:ln>
            <a:noFill/>
          </a:ln>
        </p:spPr>
      </p:pic>
      <p:pic>
        <p:nvPicPr>
          <p:cNvPr id="360" name="Google Shape;360;p35" descr="Un termómetro digital con una sonda de temperatura en un cable encajado en la horquilla de las ramas de un árbol para mantenerlo en la sombra para realizar las mediciones."/>
          <p:cNvPicPr preferRelativeResize="0"/>
          <p:nvPr/>
        </p:nvPicPr>
        <p:blipFill rotWithShape="1">
          <a:blip r:embed="rId5">
            <a:alphaModFix/>
          </a:blip>
          <a:srcRect l="6647" r="18005"/>
          <a:stretch/>
        </p:blipFill>
        <p:spPr>
          <a:xfrm>
            <a:off x="5939479" y="1651586"/>
            <a:ext cx="2865090" cy="28528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6"/>
          <p:cNvSpPr txBox="1">
            <a:spLocks noGrp="1"/>
          </p:cNvSpPr>
          <p:nvPr>
            <p:ph type="title"/>
          </p:nvPr>
        </p:nvSpPr>
        <p:spPr>
          <a:xfrm>
            <a:off x="143860" y="155603"/>
            <a:ext cx="8771277" cy="589319"/>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ts val="3300"/>
              <a:buFont typeface="Arial"/>
              <a:buNone/>
            </a:pPr>
            <a:r>
              <a:rPr lang="en-US" sz="2800" dirty="0" err="1"/>
              <a:t>Consejos</a:t>
            </a:r>
            <a:r>
              <a:rPr lang="en-US" sz="2800" dirty="0"/>
              <a:t> </a:t>
            </a:r>
            <a:r>
              <a:rPr lang="en-US" sz="2800" dirty="0" err="1"/>
              <a:t>sobre</a:t>
            </a:r>
            <a:r>
              <a:rPr lang="en-US" sz="2800" dirty="0"/>
              <a:t> la </a:t>
            </a:r>
            <a:r>
              <a:rPr lang="en-US" sz="2800" dirty="0" err="1"/>
              <a:t>temperatura</a:t>
            </a:r>
            <a:r>
              <a:rPr lang="en-US" sz="2800" dirty="0"/>
              <a:t> del </a:t>
            </a:r>
            <a:r>
              <a:rPr lang="en-US" sz="2800" dirty="0" err="1"/>
              <a:t>aire</a:t>
            </a:r>
            <a:r>
              <a:rPr lang="en-US" sz="2800" dirty="0"/>
              <a:t>: </a:t>
            </a:r>
            <a:r>
              <a:rPr lang="en-US" sz="2800" dirty="0" err="1"/>
              <a:t>calibración</a:t>
            </a:r>
            <a:r>
              <a:rPr lang="en-US" sz="2800" dirty="0"/>
              <a:t> del </a:t>
            </a:r>
            <a:r>
              <a:rPr lang="en-US" sz="2800" dirty="0" err="1"/>
              <a:t>termómetro</a:t>
            </a:r>
            <a:endParaRPr sz="2800" dirty="0"/>
          </a:p>
        </p:txBody>
      </p:sp>
      <p:sp>
        <p:nvSpPr>
          <p:cNvPr id="367" name="Google Shape;367;p36"/>
          <p:cNvSpPr txBox="1">
            <a:spLocks noGrp="1"/>
          </p:cNvSpPr>
          <p:nvPr>
            <p:ph type="body" idx="1"/>
          </p:nvPr>
        </p:nvSpPr>
        <p:spPr>
          <a:xfrm>
            <a:off x="312350" y="1765800"/>
            <a:ext cx="4928700" cy="2838000"/>
          </a:xfrm>
          <a:prstGeom prst="rect">
            <a:avLst/>
          </a:prstGeom>
          <a:noFill/>
          <a:ln>
            <a:noFill/>
          </a:ln>
        </p:spPr>
        <p:txBody>
          <a:bodyPr spcFirstLastPara="1" wrap="square" lIns="68575" tIns="34275" rIns="68575" bIns="34275" anchor="t" anchorCtr="0">
            <a:noAutofit/>
          </a:bodyPr>
          <a:lstStyle/>
          <a:p>
            <a:pPr marL="177800" lvl="0" indent="-171450" algn="l" rtl="0">
              <a:lnSpc>
                <a:spcPct val="100000"/>
              </a:lnSpc>
              <a:spcBef>
                <a:spcPts val="0"/>
              </a:spcBef>
              <a:spcAft>
                <a:spcPts val="0"/>
              </a:spcAft>
              <a:buClr>
                <a:schemeClr val="lt1"/>
              </a:buClr>
              <a:buSzPts val="2100"/>
              <a:buChar char="•"/>
            </a:pPr>
            <a:r>
              <a:rPr lang="en-US" dirty="0" err="1"/>
              <a:t>Prepara</a:t>
            </a:r>
            <a:r>
              <a:rPr lang="en-US" dirty="0"/>
              <a:t> </a:t>
            </a:r>
            <a:r>
              <a:rPr lang="en-US" dirty="0" err="1"/>
              <a:t>una</a:t>
            </a:r>
            <a:r>
              <a:rPr lang="en-US" dirty="0"/>
              <a:t> </a:t>
            </a:r>
            <a:r>
              <a:rPr lang="en-US" dirty="0" err="1"/>
              <a:t>mezcla</a:t>
            </a:r>
            <a:r>
              <a:rPr lang="en-US" dirty="0"/>
              <a:t> de </a:t>
            </a:r>
            <a:r>
              <a:rPr lang="en-US" dirty="0" err="1"/>
              <a:t>agua</a:t>
            </a:r>
            <a:r>
              <a:rPr lang="en-US" dirty="0"/>
              <a:t> dulce y </a:t>
            </a:r>
            <a:r>
              <a:rPr lang="en-US" dirty="0" err="1"/>
              <a:t>hielo</a:t>
            </a:r>
            <a:r>
              <a:rPr lang="en-US" dirty="0"/>
              <a:t> picado con </a:t>
            </a:r>
            <a:r>
              <a:rPr lang="en-US" dirty="0" err="1"/>
              <a:t>más</a:t>
            </a:r>
            <a:r>
              <a:rPr lang="en-US" dirty="0"/>
              <a:t> </a:t>
            </a:r>
            <a:r>
              <a:rPr lang="en-US" dirty="0" err="1"/>
              <a:t>hielo</a:t>
            </a:r>
            <a:r>
              <a:rPr lang="en-US" dirty="0"/>
              <a:t> que </a:t>
            </a:r>
            <a:r>
              <a:rPr lang="en-US" dirty="0" err="1"/>
              <a:t>agua</a:t>
            </a:r>
            <a:r>
              <a:rPr lang="en-US" dirty="0"/>
              <a:t> </a:t>
            </a:r>
            <a:r>
              <a:rPr lang="en-US" dirty="0" err="1"/>
              <a:t>en</a:t>
            </a:r>
            <a:r>
              <a:rPr lang="en-US" dirty="0"/>
              <a:t> un </a:t>
            </a:r>
            <a:r>
              <a:rPr lang="en-US" dirty="0" err="1"/>
              <a:t>recipiente</a:t>
            </a:r>
            <a:r>
              <a:rPr lang="en-US" dirty="0"/>
              <a:t>. </a:t>
            </a:r>
          </a:p>
          <a:p>
            <a:pPr marL="177800" lvl="0" indent="-171450" algn="l" rtl="0">
              <a:lnSpc>
                <a:spcPct val="100000"/>
              </a:lnSpc>
              <a:spcBef>
                <a:spcPts val="0"/>
              </a:spcBef>
              <a:spcAft>
                <a:spcPts val="0"/>
              </a:spcAft>
              <a:buClr>
                <a:schemeClr val="lt1"/>
              </a:buClr>
              <a:buSzPts val="2100"/>
              <a:buChar char="•"/>
            </a:pPr>
            <a:r>
              <a:rPr lang="en-US" dirty="0" err="1"/>
              <a:t>Coloca</a:t>
            </a:r>
            <a:r>
              <a:rPr lang="en-US" dirty="0"/>
              <a:t> </a:t>
            </a:r>
            <a:r>
              <a:rPr lang="en-US" dirty="0" err="1"/>
              <a:t>el</a:t>
            </a:r>
            <a:r>
              <a:rPr lang="en-US" dirty="0"/>
              <a:t> </a:t>
            </a:r>
            <a:r>
              <a:rPr lang="en-US" dirty="0" err="1"/>
              <a:t>termómetro</a:t>
            </a:r>
            <a:r>
              <a:rPr lang="en-US" dirty="0"/>
              <a:t> </a:t>
            </a:r>
            <a:r>
              <a:rPr lang="en-US" dirty="0" err="1"/>
              <a:t>en</a:t>
            </a:r>
            <a:r>
              <a:rPr lang="en-US" dirty="0"/>
              <a:t> </a:t>
            </a:r>
            <a:r>
              <a:rPr lang="en-US" dirty="0" err="1"/>
              <a:t>el</a:t>
            </a:r>
            <a:r>
              <a:rPr lang="en-US" dirty="0"/>
              <a:t> </a:t>
            </a:r>
            <a:r>
              <a:rPr lang="en-US" dirty="0" err="1"/>
              <a:t>baño</a:t>
            </a:r>
            <a:r>
              <a:rPr lang="en-US" dirty="0"/>
              <a:t> de </a:t>
            </a:r>
            <a:r>
              <a:rPr lang="en-US" dirty="0" err="1"/>
              <a:t>agua</a:t>
            </a:r>
            <a:r>
              <a:rPr lang="en-US" dirty="0"/>
              <a:t> </a:t>
            </a:r>
            <a:r>
              <a:rPr lang="en-US" dirty="0" err="1"/>
              <a:t>helada</a:t>
            </a:r>
            <a:r>
              <a:rPr lang="en-US" dirty="0"/>
              <a:t> y </a:t>
            </a:r>
            <a:r>
              <a:rPr lang="en-US" dirty="0" err="1"/>
              <a:t>déjalo</a:t>
            </a:r>
            <a:r>
              <a:rPr lang="en-US" dirty="0"/>
              <a:t> </a:t>
            </a:r>
            <a:r>
              <a:rPr lang="en-US" dirty="0" err="1"/>
              <a:t>reposar</a:t>
            </a:r>
            <a:r>
              <a:rPr lang="en-US" dirty="0"/>
              <a:t> </a:t>
            </a:r>
            <a:r>
              <a:rPr lang="en-US" dirty="0" err="1"/>
              <a:t>durante</a:t>
            </a:r>
            <a:r>
              <a:rPr lang="en-US" dirty="0"/>
              <a:t> </a:t>
            </a:r>
            <a:r>
              <a:rPr lang="en-US" dirty="0" err="1"/>
              <a:t>unos</a:t>
            </a:r>
            <a:r>
              <a:rPr lang="en-US" dirty="0"/>
              <a:t> 10 </a:t>
            </a:r>
            <a:r>
              <a:rPr lang="en-US" dirty="0" err="1"/>
              <a:t>minutos</a:t>
            </a:r>
            <a:r>
              <a:rPr lang="en-US" dirty="0"/>
              <a:t>. </a:t>
            </a:r>
          </a:p>
          <a:p>
            <a:pPr marL="177800" lvl="0" indent="-171450" algn="l" rtl="0">
              <a:lnSpc>
                <a:spcPct val="100000"/>
              </a:lnSpc>
              <a:spcBef>
                <a:spcPts val="0"/>
              </a:spcBef>
              <a:spcAft>
                <a:spcPts val="0"/>
              </a:spcAft>
              <a:buClr>
                <a:schemeClr val="lt1"/>
              </a:buClr>
              <a:buSzPts val="2100"/>
              <a:buChar char="•"/>
            </a:pPr>
            <a:r>
              <a:rPr lang="en-US" dirty="0"/>
              <a:t>Lee </a:t>
            </a:r>
            <a:r>
              <a:rPr lang="en-US" dirty="0" err="1"/>
              <a:t>el</a:t>
            </a:r>
            <a:r>
              <a:rPr lang="en-US" dirty="0"/>
              <a:t> </a:t>
            </a:r>
            <a:r>
              <a:rPr lang="en-US" dirty="0" err="1"/>
              <a:t>termómetro</a:t>
            </a:r>
            <a:r>
              <a:rPr lang="en-US" dirty="0"/>
              <a:t>. Si lees entre -0.5˚ C y +0.5˚ C, </a:t>
            </a:r>
            <a:r>
              <a:rPr lang="en-US" dirty="0" err="1"/>
              <a:t>el</a:t>
            </a:r>
            <a:r>
              <a:rPr lang="en-US" dirty="0"/>
              <a:t> </a:t>
            </a:r>
            <a:r>
              <a:rPr lang="en-US" dirty="0" err="1"/>
              <a:t>termómetro</a:t>
            </a:r>
            <a:r>
              <a:rPr lang="en-US" dirty="0"/>
              <a:t> </a:t>
            </a:r>
            <a:r>
              <a:rPr lang="en-US" dirty="0" err="1"/>
              <a:t>está</a:t>
            </a:r>
            <a:r>
              <a:rPr lang="en-US" dirty="0"/>
              <a:t> bien.</a:t>
            </a:r>
          </a:p>
        </p:txBody>
      </p:sp>
      <p:sp>
        <p:nvSpPr>
          <p:cNvPr id="368" name="Google Shape;368;p36"/>
          <p:cNvSpPr txBox="1"/>
          <p:nvPr/>
        </p:nvSpPr>
        <p:spPr>
          <a:xfrm>
            <a:off x="143860" y="924372"/>
            <a:ext cx="7886699" cy="7558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2100"/>
              <a:buFont typeface="Arial"/>
              <a:buNone/>
            </a:pPr>
            <a:r>
              <a:rPr lang="en-US" sz="2100" dirty="0">
                <a:solidFill>
                  <a:schemeClr val="lt1"/>
                </a:solidFill>
                <a:latin typeface="+mn-lt"/>
                <a:ea typeface="Helvetica Neue"/>
                <a:cs typeface="Helvetica Neue"/>
                <a:sym typeface="Helvetica Neue"/>
              </a:rPr>
              <a:t>Para </a:t>
            </a:r>
            <a:r>
              <a:rPr lang="en-US" sz="2100" dirty="0" err="1">
                <a:solidFill>
                  <a:schemeClr val="lt1"/>
                </a:solidFill>
                <a:latin typeface="+mn-lt"/>
                <a:ea typeface="Helvetica Neue"/>
                <a:cs typeface="Helvetica Neue"/>
                <a:sym typeface="Helvetica Neue"/>
              </a:rPr>
              <a:t>obtener</a:t>
            </a:r>
            <a:r>
              <a:rPr lang="en-US" sz="2100" dirty="0">
                <a:solidFill>
                  <a:schemeClr val="lt1"/>
                </a:solidFill>
                <a:latin typeface="+mn-lt"/>
                <a:ea typeface="Helvetica Neue"/>
                <a:cs typeface="Helvetica Neue"/>
                <a:sym typeface="Helvetica Neue"/>
              </a:rPr>
              <a:t> la </a:t>
            </a:r>
            <a:r>
              <a:rPr lang="en-US" sz="2100" dirty="0" err="1">
                <a:solidFill>
                  <a:schemeClr val="lt1"/>
                </a:solidFill>
                <a:latin typeface="+mn-lt"/>
                <a:ea typeface="Helvetica Neue"/>
                <a:cs typeface="Helvetica Neue"/>
                <a:sym typeface="Helvetica Neue"/>
              </a:rPr>
              <a:t>máxima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precisión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verifica</a:t>
            </a:r>
            <a:r>
              <a:rPr lang="en-US" sz="2100" dirty="0">
                <a:solidFill>
                  <a:schemeClr val="lt1"/>
                </a:solidFill>
                <a:latin typeface="+mn-lt"/>
                <a:ea typeface="Helvetica Neue"/>
                <a:cs typeface="Helvetica Neue"/>
                <a:sym typeface="Helvetica Neue"/>
              </a:rPr>
              <a:t> la </a:t>
            </a:r>
            <a:r>
              <a:rPr lang="en-US" sz="2100" dirty="0" err="1">
                <a:solidFill>
                  <a:schemeClr val="lt1"/>
                </a:solidFill>
                <a:latin typeface="+mn-lt"/>
                <a:ea typeface="Helvetica Neue"/>
                <a:cs typeface="Helvetica Neue"/>
                <a:sym typeface="Helvetica Neue"/>
              </a:rPr>
              <a:t>calibración</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su</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termómetro</a:t>
            </a:r>
            <a:r>
              <a:rPr lang="en-US" sz="2100" dirty="0">
                <a:solidFill>
                  <a:schemeClr val="lt1"/>
                </a:solidFill>
                <a:latin typeface="+mn-lt"/>
                <a:ea typeface="Helvetica Neue"/>
                <a:cs typeface="Helvetica Neue"/>
                <a:sym typeface="Helvetica Neue"/>
              </a:rPr>
              <a:t>.</a:t>
            </a:r>
            <a:endParaRPr sz="1100" dirty="0">
              <a:latin typeface="+mn-lt"/>
            </a:endParaRPr>
          </a:p>
        </p:txBody>
      </p:sp>
      <p:sp>
        <p:nvSpPr>
          <p:cNvPr id="369" name="Google Shape;369;p36"/>
          <p:cNvSpPr txBox="1"/>
          <p:nvPr/>
        </p:nvSpPr>
        <p:spPr>
          <a:xfrm>
            <a:off x="5263838" y="4323325"/>
            <a:ext cx="3651300" cy="532800"/>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100000"/>
              </a:lnSpc>
              <a:spcBef>
                <a:spcPts val="0"/>
              </a:spcBef>
              <a:spcAft>
                <a:spcPts val="0"/>
              </a:spcAft>
              <a:buClr>
                <a:schemeClr val="lt1"/>
              </a:buClr>
              <a:buSzPts val="1100"/>
              <a:buFont typeface="Arial"/>
              <a:buNone/>
            </a:pPr>
            <a:r>
              <a:rPr lang="en-US" sz="1100" dirty="0">
                <a:solidFill>
                  <a:schemeClr val="lt1"/>
                </a:solidFill>
                <a:latin typeface="+mn-lt"/>
                <a:ea typeface="Helvetica Neue"/>
                <a:cs typeface="Helvetica Neue"/>
                <a:sym typeface="Helvetica Neue"/>
              </a:rPr>
              <a:t>Probando la </a:t>
            </a:r>
            <a:r>
              <a:rPr lang="en-US" sz="1100" dirty="0" err="1">
                <a:solidFill>
                  <a:schemeClr val="lt1"/>
                </a:solidFill>
                <a:latin typeface="+mn-lt"/>
                <a:ea typeface="Helvetica Neue"/>
                <a:cs typeface="Helvetica Neue"/>
                <a:sym typeface="Helvetica Neue"/>
              </a:rPr>
              <a:t>calibración</a:t>
            </a:r>
            <a:r>
              <a:rPr lang="en-US" sz="1100" dirty="0">
                <a:solidFill>
                  <a:schemeClr val="lt1"/>
                </a:solidFill>
                <a:latin typeface="+mn-lt"/>
                <a:ea typeface="Helvetica Neue"/>
                <a:cs typeface="Helvetica Neue"/>
                <a:sym typeface="Helvetica Neue"/>
              </a:rPr>
              <a:t> de un </a:t>
            </a:r>
            <a:r>
              <a:rPr lang="en-US" sz="1100" dirty="0" err="1">
                <a:solidFill>
                  <a:schemeClr val="lt1"/>
                </a:solidFill>
                <a:latin typeface="+mn-lt"/>
                <a:ea typeface="Helvetica Neue"/>
                <a:cs typeface="Helvetica Neue"/>
                <a:sym typeface="Helvetica Neue"/>
              </a:rPr>
              <a:t>termómetro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lleno</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líquido</a:t>
            </a:r>
            <a:r>
              <a:rPr lang="en-US" sz="1100" dirty="0">
                <a:solidFill>
                  <a:schemeClr val="lt1"/>
                </a:solidFill>
                <a:latin typeface="+mn-lt"/>
                <a:ea typeface="Helvetica Neue"/>
                <a:cs typeface="Helvetica Neue"/>
                <a:sym typeface="Helvetica Neue"/>
              </a:rPr>
              <a:t> y un </a:t>
            </a:r>
            <a:r>
              <a:rPr lang="en-US" sz="1100" dirty="0" err="1">
                <a:solidFill>
                  <a:schemeClr val="lt1"/>
                </a:solidFill>
                <a:latin typeface="+mn-lt"/>
                <a:ea typeface="Helvetica Neue"/>
                <a:cs typeface="Helvetica Neue"/>
                <a:sym typeface="Helvetica Neue"/>
              </a:rPr>
              <a:t>termómetro</a:t>
            </a:r>
            <a:r>
              <a:rPr lang="en-US" sz="1100" dirty="0">
                <a:solidFill>
                  <a:schemeClr val="lt1"/>
                </a:solidFill>
                <a:latin typeface="+mn-lt"/>
                <a:ea typeface="Helvetica Neue"/>
                <a:cs typeface="Helvetica Neue"/>
                <a:sym typeface="Helvetica Neue"/>
              </a:rPr>
              <a:t> digital al </a:t>
            </a:r>
            <a:r>
              <a:rPr lang="en-US" sz="1100" dirty="0" err="1">
                <a:solidFill>
                  <a:schemeClr val="lt1"/>
                </a:solidFill>
                <a:latin typeface="+mn-lt"/>
                <a:ea typeface="Helvetica Neue"/>
                <a:cs typeface="Helvetica Neue"/>
                <a:sym typeface="Helvetica Neue"/>
              </a:rPr>
              <a:t>mismo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tiempo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a:t>
            </a:r>
            <a:endParaRPr sz="1100" dirty="0">
              <a:latin typeface="+mn-lt"/>
            </a:endParaRPr>
          </a:p>
        </p:txBody>
      </p:sp>
      <p:pic>
        <p:nvPicPr>
          <p:cNvPr id="370" name="Google Shape;370;p36" descr="Un termómetro simple lleno de líquido y la sonda de temperatura en un cable de un termómetro digital se sientan en un recipiente con agua y hielo. La pantalla del termómetro digital muestra que la sonda mide -0,3 grados centígrados, lo que indica que el instrumento está funcionando dentro de un rango aceptable."/>
          <p:cNvPicPr preferRelativeResize="0"/>
          <p:nvPr/>
        </p:nvPicPr>
        <p:blipFill rotWithShape="1">
          <a:blip r:embed="rId3">
            <a:alphaModFix/>
          </a:blip>
          <a:srcRect l="8016" t="5049" r="3924" b="3026"/>
          <a:stretch/>
        </p:blipFill>
        <p:spPr>
          <a:xfrm>
            <a:off x="5241050" y="1344189"/>
            <a:ext cx="3696875" cy="28953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7"/>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US" sz="2800" dirty="0" err="1"/>
              <a:t>Observaciones</a:t>
            </a:r>
            <a:r>
              <a:rPr lang="en-US" sz="2800" dirty="0"/>
              <a:t> de </a:t>
            </a:r>
            <a:r>
              <a:rPr lang="en-US" sz="2800" dirty="0" err="1"/>
              <a:t>nubes</a:t>
            </a:r>
            <a:r>
              <a:rPr lang="en-US" sz="2800" dirty="0"/>
              <a:t> para </a:t>
            </a:r>
            <a:r>
              <a:rPr lang="en-US" sz="2800" dirty="0" err="1"/>
              <a:t>el</a:t>
            </a:r>
            <a:r>
              <a:rPr lang="en-US" sz="2800" dirty="0"/>
              <a:t> eclipse</a:t>
            </a:r>
            <a:endParaRPr sz="2800" dirty="0"/>
          </a:p>
        </p:txBody>
      </p:sp>
      <p:sp>
        <p:nvSpPr>
          <p:cNvPr id="376" name="Google Shape;376;p37"/>
          <p:cNvSpPr txBox="1">
            <a:spLocks noGrp="1"/>
          </p:cNvSpPr>
          <p:nvPr>
            <p:ph type="body" idx="1"/>
          </p:nvPr>
        </p:nvSpPr>
        <p:spPr>
          <a:xfrm>
            <a:off x="402021" y="894694"/>
            <a:ext cx="5912069" cy="3807372"/>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US" dirty="0"/>
              <a:t>Haz </a:t>
            </a:r>
            <a:r>
              <a:rPr lang="en-US" dirty="0" err="1"/>
              <a:t>observaciones</a:t>
            </a:r>
            <a:r>
              <a:rPr lang="en-US" dirty="0"/>
              <a:t> </a:t>
            </a:r>
            <a:r>
              <a:rPr lang="en-US" dirty="0" err="1"/>
              <a:t>cada</a:t>
            </a:r>
            <a:r>
              <a:rPr lang="en-US" dirty="0"/>
              <a:t> 15 a 30 </a:t>
            </a:r>
            <a:r>
              <a:rPr lang="en-US" dirty="0" err="1"/>
              <a:t>minutos</a:t>
            </a:r>
            <a:r>
              <a:rPr lang="en-US" dirty="0"/>
              <a:t>, </a:t>
            </a:r>
            <a:r>
              <a:rPr lang="en-US" dirty="0" err="1"/>
              <a:t>más</a:t>
            </a:r>
            <a:r>
              <a:rPr lang="en-US" dirty="0"/>
              <a:t> a menudo </a:t>
            </a:r>
            <a:r>
              <a:rPr lang="en-US" dirty="0" err="1"/>
              <a:t>si</a:t>
            </a:r>
            <a:r>
              <a:rPr lang="en-US" dirty="0"/>
              <a:t> lo </a:t>
            </a:r>
            <a:r>
              <a:rPr lang="en-US" dirty="0" err="1"/>
              <a:t>deseas</a:t>
            </a:r>
            <a:r>
              <a:rPr lang="en-US" dirty="0"/>
              <a:t>, </a:t>
            </a:r>
            <a:r>
              <a:rPr lang="en-US" dirty="0" err="1"/>
              <a:t>especialmente</a:t>
            </a:r>
            <a:r>
              <a:rPr lang="en-US" dirty="0"/>
              <a:t> </a:t>
            </a:r>
            <a:r>
              <a:rPr lang="en-US" dirty="0" err="1"/>
              <a:t>cada</a:t>
            </a:r>
            <a:r>
              <a:rPr lang="en-US" dirty="0"/>
              <a:t> </a:t>
            </a:r>
            <a:r>
              <a:rPr lang="en-US" dirty="0" err="1"/>
              <a:t>vez</a:t>
            </a:r>
            <a:r>
              <a:rPr lang="en-US" dirty="0"/>
              <a:t> que notes que algo cambia.</a:t>
            </a:r>
          </a:p>
          <a:p>
            <a:pPr marL="177800" lvl="0" indent="-171450" algn="l" rtl="0">
              <a:lnSpc>
                <a:spcPct val="100000"/>
              </a:lnSpc>
              <a:spcBef>
                <a:spcPts val="0"/>
              </a:spcBef>
              <a:spcAft>
                <a:spcPts val="0"/>
              </a:spcAft>
              <a:buClr>
                <a:schemeClr val="lt1"/>
              </a:buClr>
              <a:buSzPts val="2100"/>
              <a:buChar char="•"/>
            </a:pPr>
            <a:r>
              <a:rPr lang="en-US" dirty="0"/>
              <a:t>Si </a:t>
            </a:r>
            <a:r>
              <a:rPr lang="en-US" dirty="0" err="1"/>
              <a:t>también</a:t>
            </a:r>
            <a:r>
              <a:rPr lang="en-US" dirty="0"/>
              <a:t> </a:t>
            </a:r>
            <a:r>
              <a:rPr lang="en-US" dirty="0" err="1"/>
              <a:t>estás</a:t>
            </a:r>
            <a:r>
              <a:rPr lang="en-US" dirty="0"/>
              <a:t> </a:t>
            </a:r>
            <a:r>
              <a:rPr lang="en-US" dirty="0" err="1"/>
              <a:t>midiendo</a:t>
            </a:r>
            <a:r>
              <a:rPr lang="en-US" dirty="0"/>
              <a:t> la </a:t>
            </a:r>
            <a:r>
              <a:rPr lang="en-US" dirty="0" err="1"/>
              <a:t>temperatura</a:t>
            </a:r>
            <a:r>
              <a:rPr lang="en-US" dirty="0"/>
              <a:t> del </a:t>
            </a:r>
            <a:r>
              <a:rPr lang="en-US" dirty="0" err="1"/>
              <a:t>aire</a:t>
            </a:r>
            <a:r>
              <a:rPr lang="en-US" dirty="0"/>
              <a:t>, la </a:t>
            </a:r>
            <a:r>
              <a:rPr lang="en-US" dirty="0" err="1"/>
              <a:t>herramienta</a:t>
            </a:r>
            <a:r>
              <a:rPr lang="en-US" dirty="0"/>
              <a:t> Eclipse </a:t>
            </a:r>
            <a:r>
              <a:rPr lang="en-US" dirty="0" err="1"/>
              <a:t>te</a:t>
            </a:r>
            <a:r>
              <a:rPr lang="en-US" dirty="0"/>
              <a:t> </a:t>
            </a:r>
            <a:r>
              <a:rPr lang="en-US" dirty="0" err="1"/>
              <a:t>recordará</a:t>
            </a:r>
            <a:r>
              <a:rPr lang="en-US" dirty="0"/>
              <a:t> con </a:t>
            </a:r>
            <a:r>
              <a:rPr lang="en-US" dirty="0" err="1"/>
              <a:t>notificaciones</a:t>
            </a:r>
            <a:r>
              <a:rPr lang="en-US" dirty="0"/>
              <a:t> que </a:t>
            </a:r>
            <a:r>
              <a:rPr lang="en-US" dirty="0" err="1"/>
              <a:t>realices</a:t>
            </a:r>
            <a:r>
              <a:rPr lang="en-US" dirty="0"/>
              <a:t> </a:t>
            </a:r>
            <a:r>
              <a:rPr lang="en-US" dirty="0" err="1"/>
              <a:t>tus</a:t>
            </a:r>
            <a:r>
              <a:rPr lang="en-US" dirty="0"/>
              <a:t> </a:t>
            </a:r>
            <a:r>
              <a:rPr lang="en-US" dirty="0" err="1"/>
              <a:t>mediciones</a:t>
            </a:r>
            <a:r>
              <a:rPr lang="en-US" dirty="0"/>
              <a:t> </a:t>
            </a:r>
            <a:r>
              <a:rPr lang="en-US" dirty="0" err="1"/>
              <a:t>sobre</a:t>
            </a:r>
            <a:r>
              <a:rPr lang="en-US" dirty="0"/>
              <a:t> </a:t>
            </a:r>
            <a:r>
              <a:rPr lang="en-US" dirty="0" err="1"/>
              <a:t>cada</a:t>
            </a:r>
            <a:r>
              <a:rPr lang="en-US" dirty="0"/>
              <a:t> </a:t>
            </a:r>
            <a:r>
              <a:rPr lang="en-US" dirty="0" err="1"/>
              <a:t>tercera</a:t>
            </a:r>
            <a:r>
              <a:rPr lang="en-US" dirty="0"/>
              <a:t> </a:t>
            </a:r>
            <a:r>
              <a:rPr lang="en-US" dirty="0" err="1"/>
              <a:t>medición</a:t>
            </a:r>
            <a:r>
              <a:rPr lang="en-US" dirty="0"/>
              <a:t> de la </a:t>
            </a:r>
            <a:r>
              <a:rPr lang="en-US" dirty="0" err="1"/>
              <a:t>temperatura</a:t>
            </a:r>
            <a:r>
              <a:rPr lang="en-US" dirty="0"/>
              <a:t> del </a:t>
            </a:r>
            <a:r>
              <a:rPr lang="en-US" dirty="0" err="1"/>
              <a:t>aire</a:t>
            </a:r>
            <a:r>
              <a:rPr lang="en-US" dirty="0"/>
              <a:t>.</a:t>
            </a:r>
          </a:p>
          <a:p>
            <a:pPr marL="177800" lvl="0" indent="-171450" algn="l" rtl="0">
              <a:lnSpc>
                <a:spcPct val="100000"/>
              </a:lnSpc>
              <a:spcBef>
                <a:spcPts val="0"/>
              </a:spcBef>
              <a:spcAft>
                <a:spcPts val="0"/>
              </a:spcAft>
              <a:buClr>
                <a:schemeClr val="lt1"/>
              </a:buClr>
              <a:buSzPts val="2100"/>
              <a:buChar char="•"/>
            </a:pPr>
            <a:r>
              <a:rPr lang="en-US" dirty="0" err="1"/>
              <a:t>Siéntete</a:t>
            </a:r>
            <a:r>
              <a:rPr lang="en-US" dirty="0"/>
              <a:t> libre de </a:t>
            </a:r>
            <a:r>
              <a:rPr lang="en-US" dirty="0" err="1"/>
              <a:t>agregar</a:t>
            </a:r>
            <a:r>
              <a:rPr lang="en-US" dirty="0"/>
              <a:t> </a:t>
            </a:r>
            <a:r>
              <a:rPr lang="en-US" dirty="0" err="1"/>
              <a:t>comentarios</a:t>
            </a:r>
            <a:r>
              <a:rPr lang="en-US" dirty="0"/>
              <a:t> </a:t>
            </a:r>
            <a:r>
              <a:rPr lang="en-US" dirty="0" err="1"/>
              <a:t>narrativos</a:t>
            </a:r>
            <a:r>
              <a:rPr lang="en-US" dirty="0"/>
              <a:t> a </a:t>
            </a:r>
            <a:r>
              <a:rPr lang="en-US" dirty="0" err="1"/>
              <a:t>tus</a:t>
            </a:r>
            <a:r>
              <a:rPr lang="en-US" dirty="0"/>
              <a:t> </a:t>
            </a:r>
            <a:r>
              <a:rPr lang="en-US" dirty="0" err="1"/>
              <a:t>fotos</a:t>
            </a:r>
            <a:r>
              <a:rPr lang="en-US" dirty="0"/>
              <a:t> </a:t>
            </a:r>
            <a:r>
              <a:rPr lang="en-US" dirty="0" err="1"/>
              <a:t>sobre</a:t>
            </a:r>
            <a:r>
              <a:rPr lang="en-US" dirty="0"/>
              <a:t> </a:t>
            </a:r>
            <a:r>
              <a:rPr lang="en-US" dirty="0" err="1"/>
              <a:t>cualquier</a:t>
            </a:r>
            <a:r>
              <a:rPr lang="en-US" dirty="0"/>
              <a:t> </a:t>
            </a:r>
            <a:r>
              <a:rPr lang="en-US" dirty="0" err="1"/>
              <a:t>cosa</a:t>
            </a:r>
            <a:r>
              <a:rPr lang="en-US" dirty="0"/>
              <a:t> </a:t>
            </a:r>
            <a:r>
              <a:rPr lang="en-US" dirty="0" err="1"/>
              <a:t>interesante</a:t>
            </a:r>
            <a:r>
              <a:rPr lang="en-US" dirty="0"/>
              <a:t> que </a:t>
            </a:r>
            <a:r>
              <a:rPr lang="en-US" dirty="0" err="1"/>
              <a:t>veas</a:t>
            </a:r>
            <a:r>
              <a:rPr lang="en-US" dirty="0"/>
              <a:t> que </a:t>
            </a:r>
            <a:r>
              <a:rPr lang="en-US" dirty="0" err="1"/>
              <a:t>sucede</a:t>
            </a:r>
            <a:r>
              <a:rPr lang="en-US" dirty="0"/>
              <a:t>.</a:t>
            </a:r>
            <a:endParaRPr dirty="0"/>
          </a:p>
        </p:txBody>
      </p:sp>
      <p:sp>
        <p:nvSpPr>
          <p:cNvPr id="379" name="Google Shape;379;p37"/>
          <p:cNvSpPr txBox="1"/>
          <p:nvPr/>
        </p:nvSpPr>
        <p:spPr>
          <a:xfrm>
            <a:off x="6555302" y="2026650"/>
            <a:ext cx="2577000" cy="468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err="1">
                <a:solidFill>
                  <a:schemeClr val="lt1"/>
                </a:solidFill>
                <a:latin typeface="+mn-lt"/>
                <a:ea typeface="Helvetica Neue"/>
                <a:cs typeface="Helvetica Neue"/>
                <a:sym typeface="Helvetica Neue"/>
              </a:rPr>
              <a:t>Tomando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observación</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Nubes</a:t>
            </a:r>
            <a:r>
              <a:rPr lang="en-US" sz="1100" dirty="0">
                <a:solidFill>
                  <a:schemeClr val="lt1"/>
                </a:solidFill>
                <a:latin typeface="+mn-lt"/>
                <a:ea typeface="Helvetica Neue"/>
                <a:cs typeface="Helvetica Neue"/>
                <a:sym typeface="Helvetica Neue"/>
              </a:rPr>
              <a:t> con un </a:t>
            </a:r>
            <a:r>
              <a:rPr lang="en-US" sz="1100" dirty="0" err="1">
                <a:solidFill>
                  <a:schemeClr val="lt1"/>
                </a:solidFill>
                <a:latin typeface="+mn-lt"/>
                <a:ea typeface="Helvetica Neue"/>
                <a:cs typeface="Helvetica Neue"/>
                <a:sym typeface="Helvetica Neue"/>
              </a:rPr>
              <a:t>dispositivo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móvil</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Lindsey Weaver</a:t>
            </a:r>
            <a:endParaRPr sz="1100" dirty="0">
              <a:latin typeface="+mn-lt"/>
            </a:endParaRPr>
          </a:p>
        </p:txBody>
      </p:sp>
      <p:pic>
        <p:nvPicPr>
          <p:cNvPr id="377" name="Google Shape;377;p37" descr="Un hombre sostiene un teléfono en el cielo tomando una foto de las nubes."/>
          <p:cNvPicPr preferRelativeResize="0"/>
          <p:nvPr/>
        </p:nvPicPr>
        <p:blipFill rotWithShape="1">
          <a:blip r:embed="rId3">
            <a:alphaModFix/>
          </a:blip>
          <a:srcRect/>
          <a:stretch/>
        </p:blipFill>
        <p:spPr>
          <a:xfrm>
            <a:off x="6700802" y="206225"/>
            <a:ext cx="2286000" cy="1714500"/>
          </a:xfrm>
          <a:prstGeom prst="rect">
            <a:avLst/>
          </a:prstGeom>
          <a:noFill/>
          <a:ln>
            <a:noFill/>
          </a:ln>
        </p:spPr>
      </p:pic>
      <p:sp>
        <p:nvSpPr>
          <p:cNvPr id="380" name="Google Shape;380;p37"/>
          <p:cNvSpPr txBox="1"/>
          <p:nvPr/>
        </p:nvSpPr>
        <p:spPr>
          <a:xfrm>
            <a:off x="6236050" y="4383475"/>
            <a:ext cx="2831700" cy="5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err="1">
                <a:solidFill>
                  <a:schemeClr val="lt1"/>
                </a:solidFill>
                <a:latin typeface="+mn-lt"/>
                <a:ea typeface="Helvetica Neue"/>
                <a:cs typeface="Helvetica Neue"/>
                <a:sym typeface="Helvetica Neue"/>
              </a:rPr>
              <a:t>Estudiantes</a:t>
            </a:r>
            <a:r>
              <a:rPr lang="en-US" sz="1100" dirty="0">
                <a:solidFill>
                  <a:schemeClr val="lt1"/>
                </a:solidFill>
                <a:latin typeface="+mn-lt"/>
                <a:ea typeface="Helvetica Neue"/>
                <a:cs typeface="Helvetica Neue"/>
                <a:sym typeface="Helvetica Neue"/>
              </a:rPr>
              <a:t> del Colegio </a:t>
            </a:r>
            <a:r>
              <a:rPr lang="en-US" sz="1100" dirty="0" err="1">
                <a:solidFill>
                  <a:schemeClr val="lt1"/>
                </a:solidFill>
                <a:latin typeface="+mn-lt"/>
                <a:ea typeface="Helvetica Neue"/>
                <a:cs typeface="Helvetica Neue"/>
                <a:sym typeface="Helvetica Neue"/>
              </a:rPr>
              <a:t>Fasta</a:t>
            </a:r>
            <a:r>
              <a:rPr lang="en-US" sz="1100" dirty="0">
                <a:solidFill>
                  <a:schemeClr val="lt1"/>
                </a:solidFill>
                <a:latin typeface="+mn-lt"/>
                <a:ea typeface="Helvetica Neue"/>
                <a:cs typeface="Helvetica Neue"/>
                <a:sym typeface="Helvetica Neue"/>
              </a:rPr>
              <a:t> Villa </a:t>
            </a:r>
            <a:r>
              <a:rPr lang="en-US" sz="1100" dirty="0" err="1">
                <a:solidFill>
                  <a:schemeClr val="lt1"/>
                </a:solidFill>
                <a:latin typeface="+mn-lt"/>
                <a:ea typeface="Helvetica Neue"/>
                <a:cs typeface="Helvetica Neue"/>
                <a:sym typeface="Helvetica Neue"/>
              </a:rPr>
              <a:t>Eucarística</a:t>
            </a:r>
            <a:r>
              <a:rPr lang="en-US" sz="1100" dirty="0">
                <a:solidFill>
                  <a:schemeClr val="lt1"/>
                </a:solidFill>
                <a:latin typeface="+mn-lt"/>
                <a:ea typeface="Helvetica Neue"/>
                <a:cs typeface="Helvetica Neue"/>
                <a:sym typeface="Helvetica Neue"/>
              </a:rPr>
              <a:t>, Córdoba, Argentina </a:t>
            </a:r>
            <a:r>
              <a:rPr lang="en-US" sz="1100" dirty="0" err="1">
                <a:solidFill>
                  <a:schemeClr val="lt1"/>
                </a:solidFill>
                <a:latin typeface="+mn-lt"/>
                <a:ea typeface="Helvetica Neue"/>
                <a:cs typeface="Helvetica Neue"/>
                <a:sym typeface="Helvetica Neue"/>
              </a:rPr>
              <a:t>observando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eclipse de </a:t>
            </a:r>
            <a:r>
              <a:rPr lang="en-US" sz="1100" dirty="0" err="1">
                <a:solidFill>
                  <a:schemeClr val="lt1"/>
                </a:solidFill>
                <a:latin typeface="+mn-lt"/>
                <a:ea typeface="Helvetica Neue"/>
                <a:cs typeface="Helvetica Neue"/>
                <a:sym typeface="Helvetica Neue"/>
              </a:rPr>
              <a:t>julio</a:t>
            </a:r>
            <a:r>
              <a:rPr lang="en-US" sz="1100" dirty="0">
                <a:solidFill>
                  <a:schemeClr val="lt1"/>
                </a:solidFill>
                <a:latin typeface="+mn-lt"/>
                <a:ea typeface="Helvetica Neue"/>
                <a:cs typeface="Helvetica Neue"/>
                <a:sym typeface="Helvetica Neue"/>
              </a:rPr>
              <a:t> de 2019.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Pablo Cecchi</a:t>
            </a:r>
            <a:endParaRPr sz="1100" dirty="0">
              <a:solidFill>
                <a:schemeClr val="lt1"/>
              </a:solidFill>
              <a:latin typeface="+mn-lt"/>
              <a:ea typeface="Helvetica Neue"/>
              <a:cs typeface="Helvetica Neue"/>
              <a:sym typeface="Helvetica Neue"/>
            </a:endParaRPr>
          </a:p>
        </p:txBody>
      </p:sp>
      <p:pic>
        <p:nvPicPr>
          <p:cNvPr id="378" name="Google Shape;378;p37" descr="Un grupo de estudiantes parados afuera observando el eclipse. Está lo suficientemente cerca de la totalidad que la luz se ha atenuado bastante, y parece que se pone el sol a pesar de que es el medio de la tarde."/>
          <p:cNvPicPr preferRelativeResize="0"/>
          <p:nvPr/>
        </p:nvPicPr>
        <p:blipFill rotWithShape="1">
          <a:blip r:embed="rId4">
            <a:alphaModFix/>
          </a:blip>
          <a:srcRect/>
          <a:stretch/>
        </p:blipFill>
        <p:spPr>
          <a:xfrm>
            <a:off x="6409695" y="2647951"/>
            <a:ext cx="2577107" cy="1714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8"/>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US" sz="2800" dirty="0" err="1"/>
              <a:t>Observaciones</a:t>
            </a:r>
            <a:r>
              <a:rPr lang="en-US" sz="2800" dirty="0"/>
              <a:t> </a:t>
            </a:r>
            <a:r>
              <a:rPr lang="en-US" sz="2800" dirty="0" err="1"/>
              <a:t>básicas</a:t>
            </a:r>
            <a:r>
              <a:rPr lang="en-US" sz="2800" dirty="0"/>
              <a:t> del </a:t>
            </a:r>
            <a:r>
              <a:rPr lang="en-US" sz="2800" dirty="0" err="1"/>
              <a:t>viento</a:t>
            </a:r>
            <a:endParaRPr sz="2800" dirty="0"/>
          </a:p>
        </p:txBody>
      </p:sp>
      <p:sp>
        <p:nvSpPr>
          <p:cNvPr id="386" name="Google Shape;386;p38"/>
          <p:cNvSpPr txBox="1">
            <a:spLocks noGrp="1"/>
          </p:cNvSpPr>
          <p:nvPr>
            <p:ph type="body" idx="1"/>
          </p:nvPr>
        </p:nvSpPr>
        <p:spPr>
          <a:xfrm>
            <a:off x="193128" y="677648"/>
            <a:ext cx="8747890" cy="1556385"/>
          </a:xfrm>
          <a:prstGeom prst="rect">
            <a:avLst/>
          </a:prstGeom>
          <a:noFill/>
          <a:ln>
            <a:noFill/>
          </a:ln>
        </p:spPr>
        <p:txBody>
          <a:bodyPr spcFirstLastPara="1" wrap="square" lIns="68575" tIns="34275" rIns="68575" bIns="34275" anchor="t" anchorCtr="0">
            <a:normAutofit fontScale="85000" lnSpcReduction="20000"/>
          </a:bodyPr>
          <a:lstStyle/>
          <a:p>
            <a:pPr marL="177800" lvl="0" indent="-171450" algn="l" rtl="0">
              <a:lnSpc>
                <a:spcPct val="120000"/>
              </a:lnSpc>
              <a:spcBef>
                <a:spcPts val="0"/>
              </a:spcBef>
              <a:spcAft>
                <a:spcPts val="0"/>
              </a:spcAft>
              <a:buClr>
                <a:schemeClr val="lt1"/>
              </a:buClr>
              <a:buSzPts val="2100"/>
              <a:buChar char="•"/>
            </a:pPr>
            <a:r>
              <a:rPr lang="en-US" dirty="0"/>
              <a:t>Una </a:t>
            </a:r>
            <a:r>
              <a:rPr lang="en-US" dirty="0" err="1"/>
              <a:t>vara</a:t>
            </a:r>
            <a:r>
              <a:rPr lang="en-US" dirty="0"/>
              <a:t> simple y </a:t>
            </a:r>
            <a:r>
              <a:rPr lang="en-US" dirty="0" err="1"/>
              <a:t>una</a:t>
            </a:r>
            <a:r>
              <a:rPr lang="en-US" dirty="0"/>
              <a:t> </a:t>
            </a:r>
            <a:r>
              <a:rPr lang="en-US" dirty="0" err="1"/>
              <a:t>cinta</a:t>
            </a:r>
            <a:r>
              <a:rPr lang="en-US" dirty="0"/>
              <a:t> (</a:t>
            </a:r>
            <a:r>
              <a:rPr lang="en-US" dirty="0" err="1"/>
              <a:t>una</a:t>
            </a:r>
            <a:r>
              <a:rPr lang="en-US" dirty="0"/>
              <a:t> </a:t>
            </a:r>
            <a:r>
              <a:rPr lang="en-US" dirty="0" err="1"/>
              <a:t>vara</a:t>
            </a:r>
            <a:r>
              <a:rPr lang="en-US" dirty="0"/>
              <a:t> de </a:t>
            </a:r>
            <a:r>
              <a:rPr lang="en-US" dirty="0" err="1"/>
              <a:t>viento</a:t>
            </a:r>
            <a:r>
              <a:rPr lang="en-US" dirty="0"/>
              <a:t>) </a:t>
            </a:r>
            <a:r>
              <a:rPr lang="en-US" dirty="0" err="1"/>
              <a:t>pueden</a:t>
            </a:r>
            <a:r>
              <a:rPr lang="en-US" dirty="0"/>
              <a:t> ser </a:t>
            </a:r>
            <a:r>
              <a:rPr lang="en-US" dirty="0" err="1"/>
              <a:t>una</a:t>
            </a:r>
            <a:r>
              <a:rPr lang="en-US" dirty="0"/>
              <a:t> forma de </a:t>
            </a:r>
            <a:r>
              <a:rPr lang="en-US" dirty="0" err="1"/>
              <a:t>estimar</a:t>
            </a:r>
            <a:r>
              <a:rPr lang="en-US" dirty="0"/>
              <a:t> </a:t>
            </a:r>
            <a:r>
              <a:rPr lang="en-US" dirty="0" err="1"/>
              <a:t>visualmente</a:t>
            </a:r>
            <a:r>
              <a:rPr lang="en-US" dirty="0"/>
              <a:t> </a:t>
            </a:r>
            <a:r>
              <a:rPr lang="en-US" dirty="0" err="1"/>
              <a:t>si</a:t>
            </a:r>
            <a:r>
              <a:rPr lang="en-US" dirty="0"/>
              <a:t> </a:t>
            </a:r>
            <a:r>
              <a:rPr lang="en-US" dirty="0" err="1"/>
              <a:t>el</a:t>
            </a:r>
            <a:r>
              <a:rPr lang="en-US" dirty="0"/>
              <a:t> </a:t>
            </a:r>
            <a:r>
              <a:rPr lang="en-US" dirty="0" err="1"/>
              <a:t>viento</a:t>
            </a:r>
            <a:r>
              <a:rPr lang="en-US" dirty="0"/>
              <a:t> </a:t>
            </a:r>
            <a:r>
              <a:rPr lang="en-US" dirty="0" err="1"/>
              <a:t>está</a:t>
            </a:r>
            <a:r>
              <a:rPr lang="en-US" dirty="0"/>
              <a:t> </a:t>
            </a:r>
            <a:r>
              <a:rPr lang="en-US" dirty="0" err="1"/>
              <a:t>aumentando</a:t>
            </a:r>
            <a:r>
              <a:rPr lang="en-US" dirty="0"/>
              <a:t> o </a:t>
            </a:r>
            <a:r>
              <a:rPr lang="en-US" dirty="0" err="1"/>
              <a:t>disminuyendo</a:t>
            </a:r>
            <a:r>
              <a:rPr lang="en-US" dirty="0"/>
              <a:t>, o </a:t>
            </a:r>
            <a:r>
              <a:rPr lang="en-US" dirty="0" err="1"/>
              <a:t>si</a:t>
            </a:r>
            <a:r>
              <a:rPr lang="en-US" dirty="0"/>
              <a:t> </a:t>
            </a:r>
            <a:r>
              <a:rPr lang="en-US" dirty="0" err="1"/>
              <a:t>está</a:t>
            </a:r>
            <a:r>
              <a:rPr lang="en-US" dirty="0"/>
              <a:t> </a:t>
            </a:r>
            <a:r>
              <a:rPr lang="en-US" dirty="0" err="1"/>
              <a:t>cambiando</a:t>
            </a:r>
            <a:r>
              <a:rPr lang="en-US" dirty="0"/>
              <a:t> de </a:t>
            </a:r>
            <a:r>
              <a:rPr lang="en-US" dirty="0" err="1"/>
              <a:t>dirección</a:t>
            </a:r>
            <a:r>
              <a:rPr lang="en-US" dirty="0"/>
              <a:t>. </a:t>
            </a:r>
          </a:p>
          <a:p>
            <a:pPr marL="177800" lvl="0" indent="-171450" algn="l" rtl="0">
              <a:lnSpc>
                <a:spcPct val="120000"/>
              </a:lnSpc>
              <a:spcBef>
                <a:spcPts val="0"/>
              </a:spcBef>
              <a:spcAft>
                <a:spcPts val="0"/>
              </a:spcAft>
              <a:buClr>
                <a:schemeClr val="lt1"/>
              </a:buClr>
              <a:buSzPts val="2100"/>
              <a:buChar char="•"/>
            </a:pPr>
            <a:r>
              <a:rPr lang="en-US" dirty="0" err="1"/>
              <a:t>Incluye</a:t>
            </a:r>
            <a:r>
              <a:rPr lang="en-US" dirty="0"/>
              <a:t> la </a:t>
            </a:r>
            <a:r>
              <a:rPr lang="en-US" dirty="0" err="1"/>
              <a:t>vara</a:t>
            </a:r>
            <a:r>
              <a:rPr lang="en-US" dirty="0"/>
              <a:t> </a:t>
            </a:r>
            <a:r>
              <a:rPr lang="en-US" dirty="0" err="1"/>
              <a:t>en</a:t>
            </a:r>
            <a:r>
              <a:rPr lang="en-US" dirty="0"/>
              <a:t> </a:t>
            </a:r>
            <a:r>
              <a:rPr lang="en-US" dirty="0" err="1"/>
              <a:t>toda</a:t>
            </a:r>
            <a:r>
              <a:rPr lang="en-US" dirty="0"/>
              <a:t> </a:t>
            </a:r>
            <a:r>
              <a:rPr lang="en-US" dirty="0" err="1"/>
              <a:t>fotografia</a:t>
            </a:r>
            <a:r>
              <a:rPr lang="en-US" dirty="0"/>
              <a:t> </a:t>
            </a:r>
            <a:r>
              <a:rPr lang="en-US" dirty="0" err="1"/>
              <a:t>hacia</a:t>
            </a:r>
            <a:r>
              <a:rPr lang="en-US" dirty="0"/>
              <a:t> </a:t>
            </a:r>
            <a:r>
              <a:rPr lang="en-US" dirty="0" err="1"/>
              <a:t>abajo</a:t>
            </a:r>
            <a:r>
              <a:rPr lang="en-US" dirty="0"/>
              <a:t> que tomes al </a:t>
            </a:r>
            <a:r>
              <a:rPr lang="en-US" dirty="0" err="1"/>
              <a:t>hacer</a:t>
            </a:r>
            <a:r>
              <a:rPr lang="en-US" dirty="0"/>
              <a:t> </a:t>
            </a:r>
            <a:r>
              <a:rPr lang="en-US" dirty="0" err="1"/>
              <a:t>observaciones</a:t>
            </a:r>
            <a:r>
              <a:rPr lang="en-US" dirty="0"/>
              <a:t> de </a:t>
            </a:r>
            <a:r>
              <a:rPr lang="en-US" dirty="0" err="1"/>
              <a:t>nubes</a:t>
            </a:r>
            <a:r>
              <a:rPr lang="en-US" dirty="0"/>
              <a:t> para </a:t>
            </a:r>
            <a:r>
              <a:rPr lang="en-US" dirty="0" err="1"/>
              <a:t>documentar</a:t>
            </a:r>
            <a:r>
              <a:rPr lang="en-US" dirty="0"/>
              <a:t> </a:t>
            </a:r>
            <a:r>
              <a:rPr lang="en-US" dirty="0" err="1"/>
              <a:t>cualquier</a:t>
            </a:r>
            <a:r>
              <a:rPr lang="en-US" dirty="0"/>
              <a:t> </a:t>
            </a:r>
            <a:r>
              <a:rPr lang="en-US" dirty="0" err="1"/>
              <a:t>cambio</a:t>
            </a:r>
            <a:r>
              <a:rPr lang="en-US" dirty="0"/>
              <a:t> </a:t>
            </a:r>
            <a:r>
              <a:rPr lang="en-US" dirty="0" err="1"/>
              <a:t>durante</a:t>
            </a:r>
            <a:r>
              <a:rPr lang="en-US" dirty="0"/>
              <a:t> </a:t>
            </a:r>
            <a:r>
              <a:rPr lang="en-US" dirty="0" err="1"/>
              <a:t>el</a:t>
            </a:r>
            <a:r>
              <a:rPr lang="en-US" dirty="0"/>
              <a:t> eclipse.</a:t>
            </a:r>
            <a:endParaRPr dirty="0"/>
          </a:p>
        </p:txBody>
      </p:sp>
      <p:sp>
        <p:nvSpPr>
          <p:cNvPr id="390" name="Google Shape;390;p38"/>
          <p:cNvSpPr txBox="1"/>
          <p:nvPr/>
        </p:nvSpPr>
        <p:spPr>
          <a:xfrm>
            <a:off x="202981" y="4510533"/>
            <a:ext cx="5117400" cy="35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err="1">
                <a:solidFill>
                  <a:schemeClr val="lt1"/>
                </a:solidFill>
                <a:latin typeface="+mn-lt"/>
                <a:ea typeface="Helvetica Neue"/>
                <a:cs typeface="Helvetica Neue"/>
                <a:sym typeface="Helvetica Neue"/>
              </a:rPr>
              <a:t>Imágenes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vara</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viento</a:t>
            </a:r>
            <a:r>
              <a:rPr lang="en-US" sz="1100" dirty="0">
                <a:solidFill>
                  <a:schemeClr val="lt1"/>
                </a:solidFill>
                <a:latin typeface="+mn-lt"/>
                <a:ea typeface="Helvetica Neue"/>
                <a:cs typeface="Helvetica Neue"/>
                <a:sym typeface="Helvetica Neue"/>
              </a:rPr>
              <a:t> que </a:t>
            </a:r>
            <a:r>
              <a:rPr lang="en-US" sz="1100" dirty="0" err="1">
                <a:solidFill>
                  <a:schemeClr val="lt1"/>
                </a:solidFill>
                <a:latin typeface="+mn-lt"/>
                <a:ea typeface="Helvetica Neue"/>
                <a:cs typeface="Helvetica Neue"/>
                <a:sym typeface="Helvetica Neue"/>
              </a:rPr>
              <a:t>muestra</a:t>
            </a:r>
            <a:r>
              <a:rPr lang="en-US" sz="1100" dirty="0">
                <a:solidFill>
                  <a:schemeClr val="lt1"/>
                </a:solidFill>
                <a:latin typeface="+mn-lt"/>
                <a:ea typeface="Helvetica Neue"/>
                <a:cs typeface="Helvetica Neue"/>
                <a:sym typeface="Helvetica Neue"/>
              </a:rPr>
              <a:t> un </a:t>
            </a:r>
            <a:r>
              <a:rPr lang="en-US" sz="1100" dirty="0" err="1">
                <a:solidFill>
                  <a:schemeClr val="lt1"/>
                </a:solidFill>
                <a:latin typeface="+mn-lt"/>
                <a:ea typeface="Helvetica Neue"/>
                <a:cs typeface="Helvetica Neue"/>
                <a:sym typeface="Helvetica Neue"/>
              </a:rPr>
              <a:t>viento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progresivamente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más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fuerte</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izquierda</a:t>
            </a:r>
            <a:r>
              <a:rPr lang="en-US" sz="1100" dirty="0">
                <a:solidFill>
                  <a:schemeClr val="lt1"/>
                </a:solidFill>
                <a:latin typeface="+mn-lt"/>
                <a:ea typeface="Helvetica Neue"/>
                <a:cs typeface="Helvetica Neue"/>
                <a:sym typeface="Helvetica Neue"/>
              </a:rPr>
              <a:t> a </a:t>
            </a:r>
            <a:r>
              <a:rPr lang="en-US" sz="1100" dirty="0" err="1">
                <a:solidFill>
                  <a:schemeClr val="lt1"/>
                </a:solidFill>
                <a:latin typeface="+mn-lt"/>
                <a:ea typeface="Helvetica Neue"/>
                <a:cs typeface="Helvetica Neue"/>
                <a:sym typeface="Helvetica Neue"/>
              </a:rPr>
              <a:t>derecha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Proyecto AREN</a:t>
            </a:r>
            <a:endParaRPr sz="1100" dirty="0">
              <a:latin typeface="+mn-lt"/>
            </a:endParaRPr>
          </a:p>
        </p:txBody>
      </p:sp>
      <p:pic>
        <p:nvPicPr>
          <p:cNvPr id="4" name="Picture 3" descr="Tres imágenes de una bandera de viento (palo con una cinta liviana unida en la parte superior) en el suelo. La primera imagen muestra la cinta colgando bastante floja y mostrando muy poco viento. La segunda imagen muestra la cinta que se extiende unos 45 grados desde la vertical, lo que indica viento moderado. La tercera imagen muestra la cinta extendiéndose casi horizontalmente desde la parte superior del palo, mostrando vientos más fuertes.">
            <a:extLst>
              <a:ext uri="{FF2B5EF4-FFF2-40B4-BE49-F238E27FC236}">
                <a16:creationId xmlns:a16="http://schemas.microsoft.com/office/drawing/2014/main" id="{7988BB38-0EE2-D539-00CF-4743321715CB}"/>
              </a:ext>
            </a:extLst>
          </p:cNvPr>
          <p:cNvPicPr>
            <a:picLocks noChangeAspect="1"/>
          </p:cNvPicPr>
          <p:nvPr/>
        </p:nvPicPr>
        <p:blipFill>
          <a:blip r:embed="rId3"/>
          <a:stretch>
            <a:fillRect/>
          </a:stretch>
        </p:blipFill>
        <p:spPr>
          <a:xfrm>
            <a:off x="344012" y="2320177"/>
            <a:ext cx="4719782" cy="2104212"/>
          </a:xfrm>
          <a:prstGeom prst="rect">
            <a:avLst/>
          </a:prstGeom>
        </p:spPr>
      </p:pic>
      <p:sp>
        <p:nvSpPr>
          <p:cNvPr id="391" name="Google Shape;391;p38"/>
          <p:cNvSpPr txBox="1"/>
          <p:nvPr/>
        </p:nvSpPr>
        <p:spPr>
          <a:xfrm>
            <a:off x="5479550" y="2203444"/>
            <a:ext cx="3471300" cy="891432"/>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100000"/>
              </a:lnSpc>
              <a:spcBef>
                <a:spcPts val="0"/>
              </a:spcBef>
              <a:spcAft>
                <a:spcPts val="0"/>
              </a:spcAft>
              <a:buClr>
                <a:schemeClr val="lt1"/>
              </a:buClr>
              <a:buSzPts val="1500"/>
              <a:buFont typeface="Arial"/>
              <a:buNone/>
            </a:pPr>
            <a:r>
              <a:rPr lang="en-US" sz="1500" dirty="0" err="1">
                <a:solidFill>
                  <a:schemeClr val="lt1"/>
                </a:solidFill>
                <a:latin typeface="+mn-lt"/>
                <a:ea typeface="Helvetica Neue"/>
                <a:cs typeface="Helvetica Neue"/>
                <a:sym typeface="Helvetica Neue"/>
              </a:rPr>
              <a:t>Sugerencia</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el</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uso</a:t>
            </a:r>
            <a:r>
              <a:rPr lang="en-US" sz="1500" dirty="0">
                <a:solidFill>
                  <a:schemeClr val="lt1"/>
                </a:solidFill>
                <a:latin typeface="+mn-lt"/>
                <a:ea typeface="Helvetica Neue"/>
                <a:cs typeface="Helvetica Neue"/>
                <a:sym typeface="Helvetica Neue"/>
              </a:rPr>
              <a:t> de la </a:t>
            </a:r>
            <a:r>
              <a:rPr lang="en-US" sz="1500" dirty="0" err="1">
                <a:solidFill>
                  <a:schemeClr val="lt1"/>
                </a:solidFill>
                <a:latin typeface="+mn-lt"/>
                <a:ea typeface="Helvetica Neue"/>
                <a:cs typeface="Helvetica Neue"/>
                <a:sym typeface="Helvetica Neue"/>
              </a:rPr>
              <a:t>opción</a:t>
            </a:r>
            <a:r>
              <a:rPr lang="en-US" sz="1500" dirty="0">
                <a:solidFill>
                  <a:schemeClr val="lt1"/>
                </a:solidFill>
                <a:latin typeface="+mn-lt"/>
                <a:ea typeface="Helvetica Neue"/>
                <a:cs typeface="Helvetica Neue"/>
                <a:sym typeface="Helvetica Neue"/>
              </a:rPr>
              <a:t> de </a:t>
            </a:r>
            <a:r>
              <a:rPr lang="en-US" sz="1500" dirty="0" err="1">
                <a:solidFill>
                  <a:schemeClr val="lt1"/>
                </a:solidFill>
                <a:latin typeface="+mn-lt"/>
                <a:ea typeface="Helvetica Neue"/>
                <a:cs typeface="Helvetica Neue"/>
                <a:sym typeface="Helvetica Neue"/>
              </a:rPr>
              <a:t>fotografía</a:t>
            </a:r>
            <a:r>
              <a:rPr lang="en-US" sz="1500" dirty="0">
                <a:solidFill>
                  <a:schemeClr val="lt1"/>
                </a:solidFill>
                <a:latin typeface="+mn-lt"/>
                <a:ea typeface="Helvetica Neue"/>
                <a:cs typeface="Helvetica Neue"/>
                <a:sym typeface="Helvetica Neue"/>
              </a:rPr>
              <a:t> manual para </a:t>
            </a:r>
            <a:r>
              <a:rPr lang="en-US" sz="1500" dirty="0" err="1">
                <a:solidFill>
                  <a:schemeClr val="lt1"/>
                </a:solidFill>
                <a:latin typeface="+mn-lt"/>
                <a:ea typeface="Helvetica Neue"/>
                <a:cs typeface="Helvetica Neue"/>
                <a:sym typeface="Helvetica Neue"/>
              </a:rPr>
              <a:t>tu</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fotografía</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hacia</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abajo</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puede</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facilitar</a:t>
            </a:r>
            <a:r>
              <a:rPr lang="en-US" sz="1500" dirty="0">
                <a:solidFill>
                  <a:schemeClr val="lt1"/>
                </a:solidFill>
                <a:latin typeface="+mn-lt"/>
                <a:ea typeface="Helvetica Neue"/>
                <a:cs typeface="Helvetica Neue"/>
                <a:sym typeface="Helvetica Neue"/>
              </a:rPr>
              <a:t> la </a:t>
            </a:r>
            <a:r>
              <a:rPr lang="en-US" sz="1500" dirty="0" err="1">
                <a:solidFill>
                  <a:schemeClr val="lt1"/>
                </a:solidFill>
                <a:latin typeface="+mn-lt"/>
                <a:ea typeface="Helvetica Neue"/>
                <a:cs typeface="Helvetica Neue"/>
                <a:sym typeface="Helvetica Neue"/>
              </a:rPr>
              <a:t>captura</a:t>
            </a:r>
            <a:r>
              <a:rPr lang="en-US" sz="1500" dirty="0">
                <a:solidFill>
                  <a:schemeClr val="lt1"/>
                </a:solidFill>
                <a:latin typeface="+mn-lt"/>
                <a:ea typeface="Helvetica Neue"/>
                <a:cs typeface="Helvetica Neue"/>
                <a:sym typeface="Helvetica Neue"/>
              </a:rPr>
              <a:t> </a:t>
            </a:r>
            <a:r>
              <a:rPr lang="en-US" sz="1500" dirty="0" err="1">
                <a:solidFill>
                  <a:schemeClr val="lt1"/>
                </a:solidFill>
                <a:latin typeface="+mn-lt"/>
                <a:ea typeface="Helvetica Neue"/>
                <a:cs typeface="Helvetica Neue"/>
                <a:sym typeface="Helvetica Neue"/>
              </a:rPr>
              <a:t>completa</a:t>
            </a:r>
            <a:r>
              <a:rPr lang="en-US" sz="1500" dirty="0">
                <a:solidFill>
                  <a:schemeClr val="lt1"/>
                </a:solidFill>
                <a:latin typeface="+mn-lt"/>
                <a:ea typeface="Helvetica Neue"/>
                <a:cs typeface="Helvetica Neue"/>
                <a:sym typeface="Helvetica Neue"/>
              </a:rPr>
              <a:t> de la </a:t>
            </a:r>
            <a:r>
              <a:rPr lang="en-US" sz="1500" dirty="0" err="1">
                <a:solidFill>
                  <a:schemeClr val="lt1"/>
                </a:solidFill>
                <a:latin typeface="+mn-lt"/>
                <a:ea typeface="Helvetica Neue"/>
                <a:cs typeface="Helvetica Neue"/>
                <a:sym typeface="Helvetica Neue"/>
              </a:rPr>
              <a:t>vara</a:t>
            </a:r>
            <a:r>
              <a:rPr lang="en-US" sz="1500" dirty="0">
                <a:solidFill>
                  <a:schemeClr val="lt1"/>
                </a:solidFill>
                <a:latin typeface="+mn-lt"/>
                <a:ea typeface="Helvetica Neue"/>
                <a:cs typeface="Helvetica Neue"/>
                <a:sym typeface="Helvetica Neue"/>
              </a:rPr>
              <a:t> de </a:t>
            </a:r>
            <a:r>
              <a:rPr lang="en-US" sz="1500" dirty="0" err="1">
                <a:solidFill>
                  <a:schemeClr val="lt1"/>
                </a:solidFill>
                <a:latin typeface="+mn-lt"/>
                <a:ea typeface="Helvetica Neue"/>
                <a:cs typeface="Helvetica Neue"/>
                <a:sym typeface="Helvetica Neue"/>
              </a:rPr>
              <a:t>viento</a:t>
            </a:r>
            <a:r>
              <a:rPr lang="en-US" sz="1500" dirty="0">
                <a:solidFill>
                  <a:schemeClr val="lt1"/>
                </a:solidFill>
                <a:latin typeface="+mn-lt"/>
                <a:ea typeface="Helvetica Neue"/>
                <a:cs typeface="Helvetica Neue"/>
                <a:sym typeface="Helvetica Neue"/>
              </a:rPr>
              <a:t>.</a:t>
            </a:r>
            <a:endParaRPr sz="1100" dirty="0">
              <a:latin typeface="+mn-lt"/>
            </a:endParaRPr>
          </a:p>
        </p:txBody>
      </p:sp>
      <p:pic>
        <p:nvPicPr>
          <p:cNvPr id="6" name="Picture 5" descr="Una parte de la sección de fotos de nubes de la aplicación, que muestra cómo tocar una ranura de fotos para una dirección específica para tomar una foto manualmente, en lugar de con la función de foto automática.">
            <a:extLst>
              <a:ext uri="{FF2B5EF4-FFF2-40B4-BE49-F238E27FC236}">
                <a16:creationId xmlns:a16="http://schemas.microsoft.com/office/drawing/2014/main" id="{8304639E-07EE-4396-7B51-B3066747918A}"/>
              </a:ext>
            </a:extLst>
          </p:cNvPr>
          <p:cNvPicPr>
            <a:picLocks noChangeAspect="1"/>
          </p:cNvPicPr>
          <p:nvPr/>
        </p:nvPicPr>
        <p:blipFill>
          <a:blip r:embed="rId4"/>
          <a:stretch>
            <a:fillRect/>
          </a:stretch>
        </p:blipFill>
        <p:spPr>
          <a:xfrm>
            <a:off x="6021400" y="3094876"/>
            <a:ext cx="2387600" cy="1981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9"/>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US" sz="2800" dirty="0" err="1"/>
              <a:t>Observaciones</a:t>
            </a:r>
            <a:r>
              <a:rPr lang="en-US" sz="2800" dirty="0"/>
              <a:t> de </a:t>
            </a:r>
            <a:r>
              <a:rPr lang="en-US" sz="2800" dirty="0" err="1"/>
              <a:t>cobertura</a:t>
            </a:r>
            <a:r>
              <a:rPr lang="en-US" sz="2800" dirty="0"/>
              <a:t> </a:t>
            </a:r>
            <a:r>
              <a:rPr lang="en-US" sz="2800" dirty="0" err="1"/>
              <a:t>terrestre</a:t>
            </a:r>
            <a:endParaRPr sz="2800" dirty="0"/>
          </a:p>
        </p:txBody>
      </p:sp>
      <p:sp>
        <p:nvSpPr>
          <p:cNvPr id="400" name="Google Shape;400;p39"/>
          <p:cNvSpPr txBox="1">
            <a:spLocks noGrp="1"/>
          </p:cNvSpPr>
          <p:nvPr>
            <p:ph type="body" idx="1"/>
          </p:nvPr>
        </p:nvSpPr>
        <p:spPr>
          <a:xfrm>
            <a:off x="202982" y="752700"/>
            <a:ext cx="8856606" cy="2442069"/>
          </a:xfrm>
          <a:prstGeom prst="rect">
            <a:avLst/>
          </a:prstGeom>
          <a:noFill/>
          <a:ln>
            <a:noFill/>
          </a:ln>
        </p:spPr>
        <p:txBody>
          <a:bodyPr spcFirstLastPara="1" wrap="square" lIns="68575" tIns="34275" rIns="68575" bIns="34275" anchor="t" anchorCtr="0">
            <a:normAutofit lnSpcReduction="10000"/>
          </a:bodyPr>
          <a:lstStyle/>
          <a:p>
            <a:pPr marL="177800" lvl="0" indent="-171450" algn="l" rtl="0">
              <a:lnSpc>
                <a:spcPct val="100000"/>
              </a:lnSpc>
              <a:spcBef>
                <a:spcPts val="0"/>
              </a:spcBef>
              <a:spcAft>
                <a:spcPts val="0"/>
              </a:spcAft>
              <a:buClr>
                <a:schemeClr val="lt1"/>
              </a:buClr>
              <a:buSzPts val="2100"/>
              <a:buChar char="•"/>
            </a:pPr>
            <a:r>
              <a:rPr lang="en-US" dirty="0" err="1"/>
              <a:t>Te</a:t>
            </a:r>
            <a:r>
              <a:rPr lang="en-US" dirty="0"/>
              <a:t> </a:t>
            </a:r>
            <a:r>
              <a:rPr lang="en-US" dirty="0" err="1"/>
              <a:t>pedimos</a:t>
            </a:r>
            <a:r>
              <a:rPr lang="en-US" dirty="0"/>
              <a:t> que </a:t>
            </a:r>
            <a:r>
              <a:rPr lang="en-US" dirty="0" err="1"/>
              <a:t>realices</a:t>
            </a:r>
            <a:r>
              <a:rPr lang="en-US" dirty="0"/>
              <a:t> </a:t>
            </a:r>
            <a:r>
              <a:rPr lang="en-US" dirty="0" err="1"/>
              <a:t>una</a:t>
            </a:r>
            <a:r>
              <a:rPr lang="en-US" dirty="0"/>
              <a:t> </a:t>
            </a:r>
            <a:r>
              <a:rPr lang="en-US" dirty="0" err="1"/>
              <a:t>observación</a:t>
            </a:r>
            <a:r>
              <a:rPr lang="en-US" dirty="0"/>
              <a:t> de la </a:t>
            </a:r>
            <a:r>
              <a:rPr lang="en-US" dirty="0" err="1"/>
              <a:t>cobertura</a:t>
            </a:r>
            <a:r>
              <a:rPr lang="en-US" dirty="0"/>
              <a:t> </a:t>
            </a:r>
            <a:r>
              <a:rPr lang="en-US" dirty="0" err="1"/>
              <a:t>terrestre</a:t>
            </a:r>
            <a:r>
              <a:rPr lang="en-US" dirty="0"/>
              <a:t> </a:t>
            </a:r>
            <a:r>
              <a:rPr lang="en-US" dirty="0" err="1"/>
              <a:t>como</a:t>
            </a:r>
            <a:r>
              <a:rPr lang="en-US" dirty="0"/>
              <a:t> </a:t>
            </a:r>
            <a:r>
              <a:rPr lang="en-US" dirty="0" err="1"/>
              <a:t>parte</a:t>
            </a:r>
            <a:r>
              <a:rPr lang="en-US" dirty="0"/>
              <a:t> de la </a:t>
            </a:r>
            <a:r>
              <a:rPr lang="en-US" dirty="0" err="1"/>
              <a:t>configuración</a:t>
            </a:r>
            <a:r>
              <a:rPr lang="en-US" dirty="0"/>
              <a:t> </a:t>
            </a:r>
            <a:r>
              <a:rPr lang="en-US" dirty="0" err="1"/>
              <a:t>inicial</a:t>
            </a:r>
            <a:r>
              <a:rPr lang="en-US" dirty="0"/>
              <a:t> </a:t>
            </a:r>
            <a:r>
              <a:rPr lang="en-US" dirty="0" err="1"/>
              <a:t>cuando</a:t>
            </a:r>
            <a:r>
              <a:rPr lang="en-US" dirty="0"/>
              <a:t> </a:t>
            </a:r>
            <a:r>
              <a:rPr lang="en-US" dirty="0" err="1"/>
              <a:t>abras</a:t>
            </a:r>
            <a:r>
              <a:rPr lang="en-US" dirty="0"/>
              <a:t> la </a:t>
            </a:r>
            <a:r>
              <a:rPr lang="en-US" dirty="0" err="1"/>
              <a:t>herramienta</a:t>
            </a:r>
            <a:r>
              <a:rPr lang="en-US" dirty="0"/>
              <a:t> Eclipse para </a:t>
            </a:r>
            <a:r>
              <a:rPr lang="en-US" dirty="0" err="1"/>
              <a:t>ayudar</a:t>
            </a:r>
            <a:r>
              <a:rPr lang="en-US" dirty="0"/>
              <a:t> con las </a:t>
            </a:r>
            <a:r>
              <a:rPr lang="en-US" dirty="0" err="1"/>
              <a:t>preguntas</a:t>
            </a:r>
            <a:r>
              <a:rPr lang="en-US" dirty="0"/>
              <a:t> de </a:t>
            </a:r>
            <a:r>
              <a:rPr lang="en-US" dirty="0" err="1"/>
              <a:t>investigación</a:t>
            </a:r>
            <a:r>
              <a:rPr lang="en-US" dirty="0"/>
              <a:t> que </a:t>
            </a:r>
            <a:r>
              <a:rPr lang="en-US" dirty="0" err="1"/>
              <a:t>pueden</a:t>
            </a:r>
            <a:r>
              <a:rPr lang="en-US" dirty="0"/>
              <a:t> </a:t>
            </a:r>
            <a:r>
              <a:rPr lang="en-US" dirty="0" err="1"/>
              <a:t>analizar</a:t>
            </a:r>
            <a:r>
              <a:rPr lang="en-US" dirty="0"/>
              <a:t> </a:t>
            </a:r>
            <a:r>
              <a:rPr lang="en-US" dirty="0" err="1"/>
              <a:t>el</a:t>
            </a:r>
            <a:r>
              <a:rPr lang="en-US" dirty="0"/>
              <a:t> </a:t>
            </a:r>
            <a:r>
              <a:rPr lang="en-US" dirty="0" err="1"/>
              <a:t>efecto</a:t>
            </a:r>
            <a:r>
              <a:rPr lang="en-US" dirty="0"/>
              <a:t> de </a:t>
            </a:r>
            <a:r>
              <a:rPr lang="en-US" dirty="0" err="1"/>
              <a:t>los</a:t>
            </a:r>
            <a:r>
              <a:rPr lang="en-US" dirty="0"/>
              <a:t> </a:t>
            </a:r>
            <a:r>
              <a:rPr lang="en-US" dirty="0" err="1"/>
              <a:t>diferentes</a:t>
            </a:r>
            <a:r>
              <a:rPr lang="en-US" dirty="0"/>
              <a:t> </a:t>
            </a:r>
            <a:r>
              <a:rPr lang="en-US" dirty="0" err="1"/>
              <a:t>tipos</a:t>
            </a:r>
            <a:r>
              <a:rPr lang="en-US" dirty="0"/>
              <a:t> de </a:t>
            </a:r>
            <a:r>
              <a:rPr lang="en-US" dirty="0" err="1"/>
              <a:t>cobertura</a:t>
            </a:r>
            <a:r>
              <a:rPr lang="en-US" dirty="0"/>
              <a:t> superficial </a:t>
            </a:r>
            <a:r>
              <a:rPr lang="en-US" dirty="0" err="1"/>
              <a:t>en</a:t>
            </a:r>
            <a:r>
              <a:rPr lang="en-US" dirty="0"/>
              <a:t> </a:t>
            </a:r>
            <a:r>
              <a:rPr lang="en-US" dirty="0" err="1"/>
              <a:t>los</a:t>
            </a:r>
            <a:r>
              <a:rPr lang="en-US" dirty="0"/>
              <a:t> </a:t>
            </a:r>
            <a:r>
              <a:rPr lang="en-US" dirty="0" err="1"/>
              <a:t>cambios</a:t>
            </a:r>
            <a:r>
              <a:rPr lang="en-US" dirty="0"/>
              <a:t> de </a:t>
            </a:r>
            <a:r>
              <a:rPr lang="en-US" dirty="0" err="1"/>
              <a:t>temperatura</a:t>
            </a:r>
            <a:r>
              <a:rPr lang="en-US" dirty="0"/>
              <a:t> </a:t>
            </a:r>
            <a:r>
              <a:rPr lang="en-US" dirty="0" err="1"/>
              <a:t>durante</a:t>
            </a:r>
            <a:r>
              <a:rPr lang="en-US" dirty="0"/>
              <a:t> </a:t>
            </a:r>
            <a:r>
              <a:rPr lang="en-US" dirty="0" err="1"/>
              <a:t>el</a:t>
            </a:r>
            <a:r>
              <a:rPr lang="en-US" dirty="0"/>
              <a:t> eclipse.</a:t>
            </a:r>
          </a:p>
          <a:p>
            <a:pPr marL="177800" lvl="0" indent="-171450" algn="l" rtl="0">
              <a:lnSpc>
                <a:spcPct val="100000"/>
              </a:lnSpc>
              <a:spcBef>
                <a:spcPts val="0"/>
              </a:spcBef>
              <a:spcAft>
                <a:spcPts val="0"/>
              </a:spcAft>
              <a:buClr>
                <a:schemeClr val="lt1"/>
              </a:buClr>
              <a:buSzPts val="2100"/>
              <a:buChar char="•"/>
            </a:pPr>
            <a:r>
              <a:rPr lang="en-US" dirty="0"/>
              <a:t>Como </a:t>
            </a:r>
            <a:r>
              <a:rPr lang="en-US" dirty="0" err="1"/>
              <a:t>parte</a:t>
            </a:r>
            <a:r>
              <a:rPr lang="en-US" dirty="0"/>
              <a:t> de la </a:t>
            </a:r>
            <a:r>
              <a:rPr lang="en-US" dirty="0" err="1"/>
              <a:t>configuración</a:t>
            </a:r>
            <a:r>
              <a:rPr lang="en-US" dirty="0"/>
              <a:t> del sitio, </a:t>
            </a:r>
            <a:r>
              <a:rPr lang="en-US" dirty="0" err="1"/>
              <a:t>incluye</a:t>
            </a:r>
            <a:r>
              <a:rPr lang="en-US" dirty="0"/>
              <a:t> </a:t>
            </a:r>
            <a:r>
              <a:rPr lang="en-US" dirty="0" err="1"/>
              <a:t>tu</a:t>
            </a:r>
            <a:r>
              <a:rPr lang="en-US" dirty="0"/>
              <a:t> </a:t>
            </a:r>
            <a:r>
              <a:rPr lang="en-US" dirty="0" err="1"/>
              <a:t>termómetro</a:t>
            </a:r>
            <a:r>
              <a:rPr lang="en-US" dirty="0"/>
              <a:t> </a:t>
            </a:r>
            <a:r>
              <a:rPr lang="en-US" dirty="0" err="1"/>
              <a:t>en</a:t>
            </a:r>
            <a:r>
              <a:rPr lang="en-US" dirty="0"/>
              <a:t> </a:t>
            </a:r>
            <a:r>
              <a:rPr lang="en-US" dirty="0" err="1"/>
              <a:t>una</a:t>
            </a:r>
            <a:r>
              <a:rPr lang="en-US" dirty="0"/>
              <a:t> de </a:t>
            </a:r>
            <a:r>
              <a:rPr lang="en-US" dirty="0" err="1"/>
              <a:t>tus</a:t>
            </a:r>
            <a:r>
              <a:rPr lang="en-US" dirty="0"/>
              <a:t> </a:t>
            </a:r>
            <a:r>
              <a:rPr lang="en-US" dirty="0" err="1"/>
              <a:t>fotos</a:t>
            </a:r>
            <a:r>
              <a:rPr lang="en-US" dirty="0"/>
              <a:t>, lo que </a:t>
            </a:r>
            <a:r>
              <a:rPr lang="en-US" dirty="0" err="1"/>
              <a:t>nos</a:t>
            </a:r>
            <a:r>
              <a:rPr lang="en-US" dirty="0"/>
              <a:t> </a:t>
            </a:r>
            <a:r>
              <a:rPr lang="en-US" dirty="0" err="1"/>
              <a:t>permitirá</a:t>
            </a:r>
            <a:r>
              <a:rPr lang="en-US" dirty="0"/>
              <a:t> </a:t>
            </a:r>
            <a:r>
              <a:rPr lang="en-US" dirty="0" err="1"/>
              <a:t>confirmar</a:t>
            </a:r>
            <a:r>
              <a:rPr lang="en-US" dirty="0"/>
              <a:t> </a:t>
            </a:r>
            <a:r>
              <a:rPr lang="en-US" dirty="0" err="1"/>
              <a:t>el</a:t>
            </a:r>
            <a:r>
              <a:rPr lang="en-US" dirty="0"/>
              <a:t> </a:t>
            </a:r>
            <a:r>
              <a:rPr lang="en-US" dirty="0" err="1"/>
              <a:t>tipo</a:t>
            </a:r>
            <a:r>
              <a:rPr lang="en-US" dirty="0"/>
              <a:t> que </a:t>
            </a:r>
            <a:r>
              <a:rPr lang="en-US" dirty="0" err="1"/>
              <a:t>estás</a:t>
            </a:r>
            <a:r>
              <a:rPr lang="en-US" dirty="0"/>
              <a:t> </a:t>
            </a:r>
            <a:r>
              <a:rPr lang="en-US" dirty="0" err="1"/>
              <a:t>utilizando</a:t>
            </a:r>
            <a:r>
              <a:rPr lang="en-US" dirty="0"/>
              <a:t> para </a:t>
            </a:r>
            <a:r>
              <a:rPr lang="en-US" dirty="0" err="1"/>
              <a:t>medir</a:t>
            </a:r>
            <a:r>
              <a:rPr lang="en-US" dirty="0"/>
              <a:t> la </a:t>
            </a:r>
            <a:r>
              <a:rPr lang="en-US" dirty="0" err="1"/>
              <a:t>temperatura</a:t>
            </a:r>
            <a:r>
              <a:rPr lang="en-US" dirty="0"/>
              <a:t> del </a:t>
            </a:r>
            <a:r>
              <a:rPr lang="en-US" dirty="0" err="1"/>
              <a:t>aire</a:t>
            </a:r>
            <a:r>
              <a:rPr lang="en-US" dirty="0"/>
              <a:t>.</a:t>
            </a:r>
            <a:endParaRPr dirty="0"/>
          </a:p>
        </p:txBody>
      </p:sp>
      <p:sp>
        <p:nvSpPr>
          <p:cNvPr id="403" name="Google Shape;403;p39"/>
          <p:cNvSpPr txBox="1"/>
          <p:nvPr/>
        </p:nvSpPr>
        <p:spPr>
          <a:xfrm>
            <a:off x="364786" y="4598037"/>
            <a:ext cx="2555100" cy="421800"/>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110000"/>
              </a:lnSpc>
              <a:spcBef>
                <a:spcPts val="0"/>
              </a:spcBef>
              <a:spcAft>
                <a:spcPts val="0"/>
              </a:spcAft>
              <a:buClr>
                <a:schemeClr val="lt1"/>
              </a:buClr>
              <a:buSzPct val="100000"/>
              <a:buFont typeface="Arial"/>
              <a:buNone/>
            </a:pPr>
            <a:r>
              <a:rPr lang="en-US" sz="1200" dirty="0">
                <a:solidFill>
                  <a:schemeClr val="lt1"/>
                </a:solidFill>
                <a:latin typeface="+mn-lt"/>
                <a:ea typeface="Helvetica Neue"/>
                <a:cs typeface="Helvetica Neue"/>
                <a:sym typeface="Helvetica Neue"/>
              </a:rPr>
              <a:t>Una </a:t>
            </a:r>
            <a:r>
              <a:rPr lang="en-US" sz="1200" dirty="0" err="1">
                <a:solidFill>
                  <a:schemeClr val="lt1"/>
                </a:solidFill>
                <a:latin typeface="+mn-lt"/>
                <a:ea typeface="Helvetica Neue"/>
                <a:cs typeface="Helvetica Neue"/>
                <a:sym typeface="Helvetica Neue"/>
              </a:rPr>
              <a:t>foto</a:t>
            </a:r>
            <a:r>
              <a:rPr lang="en-US" sz="1200" dirty="0">
                <a:solidFill>
                  <a:schemeClr val="lt1"/>
                </a:solidFill>
                <a:latin typeface="+mn-lt"/>
                <a:ea typeface="Helvetica Neue"/>
                <a:cs typeface="Helvetica Neue"/>
                <a:sym typeface="Helvetica Neue"/>
              </a:rPr>
              <a:t> de </a:t>
            </a:r>
            <a:r>
              <a:rPr lang="en-US" sz="1200" dirty="0" err="1">
                <a:solidFill>
                  <a:schemeClr val="lt1"/>
                </a:solidFill>
                <a:latin typeface="+mn-lt"/>
                <a:ea typeface="Helvetica Neue"/>
                <a:cs typeface="Helvetica Neue"/>
                <a:sym typeface="Helvetica Neue"/>
              </a:rPr>
              <a:t>una</a:t>
            </a:r>
            <a:r>
              <a:rPr lang="en-US" sz="1200" dirty="0">
                <a:solidFill>
                  <a:schemeClr val="lt1"/>
                </a:solidFill>
                <a:latin typeface="+mn-lt"/>
                <a:ea typeface="Helvetica Neue"/>
                <a:cs typeface="Helvetica Neue"/>
                <a:sym typeface="Helvetica Neue"/>
              </a:rPr>
              <a:t> </a:t>
            </a:r>
            <a:r>
              <a:rPr lang="en-US" sz="1200" dirty="0" err="1">
                <a:solidFill>
                  <a:schemeClr val="lt1"/>
                </a:solidFill>
                <a:latin typeface="+mn-lt"/>
                <a:ea typeface="Helvetica Neue"/>
                <a:cs typeface="Helvetica Neue"/>
                <a:sym typeface="Helvetica Neue"/>
              </a:rPr>
              <a:t>observación</a:t>
            </a:r>
            <a:r>
              <a:rPr lang="en-US" sz="1200" dirty="0">
                <a:solidFill>
                  <a:schemeClr val="lt1"/>
                </a:solidFill>
                <a:latin typeface="+mn-lt"/>
                <a:ea typeface="Helvetica Neue"/>
                <a:cs typeface="Helvetica Neue"/>
                <a:sym typeface="Helvetica Neue"/>
              </a:rPr>
              <a:t> de la </a:t>
            </a:r>
            <a:r>
              <a:rPr lang="en-US" sz="1200" dirty="0" err="1">
                <a:solidFill>
                  <a:schemeClr val="lt1"/>
                </a:solidFill>
                <a:latin typeface="+mn-lt"/>
                <a:ea typeface="Helvetica Neue"/>
                <a:cs typeface="Helvetica Neue"/>
                <a:sym typeface="Helvetica Neue"/>
              </a:rPr>
              <a:t>cobertura</a:t>
            </a:r>
            <a:r>
              <a:rPr lang="en-US" sz="1200" dirty="0">
                <a:solidFill>
                  <a:schemeClr val="lt1"/>
                </a:solidFill>
                <a:latin typeface="+mn-lt"/>
                <a:ea typeface="Helvetica Neue"/>
                <a:cs typeface="Helvetica Neue"/>
                <a:sym typeface="Helvetica Neue"/>
              </a:rPr>
              <a:t> </a:t>
            </a:r>
            <a:r>
              <a:rPr lang="en-US" sz="1200" dirty="0" err="1">
                <a:solidFill>
                  <a:schemeClr val="lt1"/>
                </a:solidFill>
                <a:latin typeface="+mn-lt"/>
                <a:ea typeface="Helvetica Neue"/>
                <a:cs typeface="Helvetica Neue"/>
                <a:sym typeface="Helvetica Neue"/>
              </a:rPr>
              <a:t>terrestre</a:t>
            </a:r>
            <a:r>
              <a:rPr lang="en-US" sz="1200" dirty="0">
                <a:solidFill>
                  <a:schemeClr val="lt1"/>
                </a:solidFill>
                <a:latin typeface="+mn-lt"/>
                <a:ea typeface="Helvetica Neue"/>
                <a:cs typeface="Helvetica Neue"/>
                <a:sym typeface="Helvetica Neue"/>
              </a:rPr>
              <a:t>. </a:t>
            </a:r>
            <a:r>
              <a:rPr lang="en-US" sz="1200" dirty="0" err="1">
                <a:solidFill>
                  <a:schemeClr val="lt1"/>
                </a:solidFill>
                <a:latin typeface="+mn-lt"/>
                <a:ea typeface="Helvetica Neue"/>
                <a:cs typeface="Helvetica Neue"/>
                <a:sym typeface="Helvetica Neue"/>
              </a:rPr>
              <a:t>Crédito</a:t>
            </a:r>
            <a:r>
              <a:rPr lang="en-US" sz="1200" dirty="0">
                <a:solidFill>
                  <a:schemeClr val="lt1"/>
                </a:solidFill>
                <a:latin typeface="+mn-lt"/>
                <a:ea typeface="Helvetica Neue"/>
                <a:cs typeface="Helvetica Neue"/>
                <a:sym typeface="Helvetica Neue"/>
              </a:rPr>
              <a:t>: GLOBE</a:t>
            </a:r>
            <a:endParaRPr sz="1100" dirty="0">
              <a:latin typeface="+mn-lt"/>
            </a:endParaRPr>
          </a:p>
        </p:txBody>
      </p:sp>
      <p:pic>
        <p:nvPicPr>
          <p:cNvPr id="401" name="Google Shape;401;p39" descr="Una foto de ejemplo de cobertura terrestre que muestra un grupo de árboles y áreas de césped a ambos lados de un camino pavimentado que conduce a un paseo marítimo sobre un área de humedales."/>
          <p:cNvPicPr preferRelativeResize="0">
            <a:picLocks noChangeAspect="1"/>
          </p:cNvPicPr>
          <p:nvPr/>
        </p:nvPicPr>
        <p:blipFill rotWithShape="1">
          <a:blip r:embed="rId3">
            <a:alphaModFix/>
          </a:blip>
          <a:srcRect/>
          <a:stretch/>
        </p:blipFill>
        <p:spPr>
          <a:xfrm>
            <a:off x="401038" y="3194771"/>
            <a:ext cx="2441081" cy="1371600"/>
          </a:xfrm>
          <a:prstGeom prst="rect">
            <a:avLst/>
          </a:prstGeom>
          <a:noFill/>
          <a:ln>
            <a:noFill/>
          </a:ln>
        </p:spPr>
      </p:pic>
      <p:sp>
        <p:nvSpPr>
          <p:cNvPr id="404" name="Google Shape;404;p39"/>
          <p:cNvSpPr txBox="1"/>
          <p:nvPr/>
        </p:nvSpPr>
        <p:spPr>
          <a:xfrm>
            <a:off x="2956805" y="4602387"/>
            <a:ext cx="2780577" cy="541113"/>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100"/>
              <a:buFont typeface="Arial"/>
              <a:buNone/>
            </a:pPr>
            <a:r>
              <a:rPr lang="en-US" sz="1100" dirty="0">
                <a:solidFill>
                  <a:schemeClr val="lt1"/>
                </a:solidFill>
                <a:latin typeface="+mn-lt"/>
                <a:ea typeface="Helvetica Neue"/>
                <a:cs typeface="Helvetica Neue"/>
                <a:sym typeface="Helvetica Neue"/>
              </a:rPr>
              <a:t>Una persona que </a:t>
            </a:r>
            <a:r>
              <a:rPr lang="en-US" sz="1100" dirty="0" err="1">
                <a:solidFill>
                  <a:schemeClr val="lt1"/>
                </a:solidFill>
                <a:latin typeface="+mn-lt"/>
                <a:ea typeface="Helvetica Neue"/>
                <a:cs typeface="Helvetica Neue"/>
                <a:sym typeface="Helvetica Neue"/>
              </a:rPr>
              <a:t>realiza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observación</a:t>
            </a:r>
            <a:r>
              <a:rPr lang="en-US" sz="1100" dirty="0">
                <a:solidFill>
                  <a:schemeClr val="lt1"/>
                </a:solidFill>
                <a:latin typeface="+mn-lt"/>
                <a:ea typeface="Helvetica Neue"/>
                <a:cs typeface="Helvetica Neue"/>
                <a:sym typeface="Helvetica Neue"/>
              </a:rPr>
              <a:t> de la </a:t>
            </a:r>
            <a:r>
              <a:rPr lang="en-US" sz="1100" dirty="0" err="1">
                <a:solidFill>
                  <a:schemeClr val="lt1"/>
                </a:solidFill>
                <a:latin typeface="+mn-lt"/>
                <a:ea typeface="Helvetica Neue"/>
                <a:cs typeface="Helvetica Neue"/>
                <a:sym typeface="Helvetica Neue"/>
              </a:rPr>
              <a:t>cobertura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terrestre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a:t>
            </a:r>
            <a:endParaRPr sz="1100" dirty="0">
              <a:latin typeface="+mn-lt"/>
            </a:endParaRPr>
          </a:p>
        </p:txBody>
      </p:sp>
      <p:pic>
        <p:nvPicPr>
          <p:cNvPr id="402" name="Google Shape;402;p39" descr="Un hombre sostiene un teléfono frente a él para tomar una foto de la cubierta terrestre."/>
          <p:cNvPicPr preferRelativeResize="0">
            <a:picLocks noChangeAspect="1"/>
          </p:cNvPicPr>
          <p:nvPr/>
        </p:nvPicPr>
        <p:blipFill rotWithShape="1">
          <a:blip r:embed="rId4">
            <a:alphaModFix/>
          </a:blip>
          <a:srcRect/>
          <a:stretch/>
        </p:blipFill>
        <p:spPr>
          <a:xfrm>
            <a:off x="3154101" y="3194775"/>
            <a:ext cx="2438823" cy="1371600"/>
          </a:xfrm>
          <a:prstGeom prst="rect">
            <a:avLst/>
          </a:prstGeom>
          <a:noFill/>
          <a:ln>
            <a:noFill/>
          </a:ln>
        </p:spPr>
      </p:pic>
      <p:sp>
        <p:nvSpPr>
          <p:cNvPr id="405" name="Google Shape;405;p39"/>
          <p:cNvSpPr txBox="1"/>
          <p:nvPr/>
        </p:nvSpPr>
        <p:spPr>
          <a:xfrm>
            <a:off x="5881840" y="4560532"/>
            <a:ext cx="3177748" cy="42858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a:solidFill>
                  <a:schemeClr val="lt1"/>
                </a:solidFill>
                <a:latin typeface="+mn-lt"/>
                <a:ea typeface="Helvetica Neue"/>
                <a:cs typeface="Helvetica Neue"/>
                <a:sym typeface="Helvetica Neue"/>
              </a:rPr>
              <a:t>Un </a:t>
            </a:r>
            <a:r>
              <a:rPr lang="en-US" sz="1100" dirty="0" err="1">
                <a:solidFill>
                  <a:schemeClr val="lt1"/>
                </a:solidFill>
                <a:latin typeface="+mn-lt"/>
                <a:ea typeface="Helvetica Neue"/>
                <a:cs typeface="Helvetica Neue"/>
                <a:sym typeface="Helvetica Neue"/>
              </a:rPr>
              <a:t>termómetro</a:t>
            </a:r>
            <a:r>
              <a:rPr lang="en-US" sz="1100" dirty="0">
                <a:solidFill>
                  <a:schemeClr val="lt1"/>
                </a:solidFill>
                <a:latin typeface="+mn-lt"/>
                <a:ea typeface="Helvetica Neue"/>
                <a:cs typeface="Helvetica Neue"/>
                <a:sym typeface="Helvetica Neue"/>
              </a:rPr>
              <a:t> digital </a:t>
            </a:r>
            <a:r>
              <a:rPr lang="en-US" sz="1100" dirty="0" err="1">
                <a:solidFill>
                  <a:schemeClr val="lt1"/>
                </a:solidFill>
                <a:latin typeface="+mn-lt"/>
                <a:ea typeface="Helvetica Neue"/>
                <a:cs typeface="Helvetica Neue"/>
                <a:sym typeface="Helvetica Neue"/>
              </a:rPr>
              <a:t>incluido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en</a:t>
            </a:r>
            <a:r>
              <a:rPr lang="en-US" sz="1100" dirty="0">
                <a:solidFill>
                  <a:schemeClr val="lt1"/>
                </a:solidFill>
                <a:latin typeface="+mn-lt"/>
                <a:ea typeface="Helvetica Neue"/>
                <a:cs typeface="Helvetica Neue"/>
                <a:sym typeface="Helvetica Neue"/>
              </a:rPr>
              <a:t> la </a:t>
            </a:r>
            <a:r>
              <a:rPr lang="en-US" sz="1100" dirty="0" err="1">
                <a:solidFill>
                  <a:schemeClr val="lt1"/>
                </a:solidFill>
                <a:latin typeface="+mn-lt"/>
                <a:ea typeface="Helvetica Neue"/>
                <a:cs typeface="Helvetica Neue"/>
                <a:sym typeface="Helvetica Neue"/>
              </a:rPr>
              <a:t>fotografía</a:t>
            </a:r>
            <a:r>
              <a:rPr lang="en-US" sz="1100" dirty="0">
                <a:solidFill>
                  <a:schemeClr val="lt1"/>
                </a:solidFill>
                <a:latin typeface="+mn-lt"/>
                <a:ea typeface="Helvetica Neue"/>
                <a:cs typeface="Helvetica Neue"/>
                <a:sym typeface="Helvetica Neue"/>
              </a:rPr>
              <a:t> inferior de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observación</a:t>
            </a:r>
            <a:r>
              <a:rPr lang="en-US" sz="1100" dirty="0">
                <a:solidFill>
                  <a:schemeClr val="lt1"/>
                </a:solidFill>
                <a:latin typeface="+mn-lt"/>
                <a:ea typeface="Helvetica Neue"/>
                <a:cs typeface="Helvetica Neue"/>
                <a:sym typeface="Helvetica Neue"/>
              </a:rPr>
              <a:t> de la </a:t>
            </a:r>
            <a:r>
              <a:rPr lang="en-US" sz="1100" dirty="0" err="1">
                <a:solidFill>
                  <a:schemeClr val="lt1"/>
                </a:solidFill>
                <a:latin typeface="+mn-lt"/>
                <a:ea typeface="Helvetica Neue"/>
                <a:cs typeface="Helvetica Neue"/>
                <a:sym typeface="Helvetica Neue"/>
              </a:rPr>
              <a:t>cobertura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terrestre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a:t>
            </a:r>
            <a:endParaRPr sz="1100" dirty="0">
              <a:latin typeface="+mn-lt"/>
            </a:endParaRPr>
          </a:p>
        </p:txBody>
      </p:sp>
      <p:pic>
        <p:nvPicPr>
          <p:cNvPr id="406" name="Google Shape;406;p39" descr="Una foto de abajo de una observación de nubes en la aplicación GLOBE Observer, con un termómetro digital incluido."/>
          <p:cNvPicPr preferRelativeResize="0">
            <a:picLocks noChangeAspect="1"/>
          </p:cNvPicPr>
          <p:nvPr/>
        </p:nvPicPr>
        <p:blipFill rotWithShape="1">
          <a:blip r:embed="rId5">
            <a:alphaModFix/>
          </a:blip>
          <a:srcRect/>
          <a:stretch/>
        </p:blipFill>
        <p:spPr>
          <a:xfrm>
            <a:off x="5951281" y="3194770"/>
            <a:ext cx="2966457" cy="1371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93952" y="122275"/>
            <a:ext cx="9050048" cy="407774"/>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Con la </a:t>
            </a:r>
            <a:r>
              <a:rPr kumimoji="0" lang="en-US" sz="22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herramienta</a:t>
            </a:r>
            <a:r>
              <a:rPr kumimoji="0" lang="en-US" sz="22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GLOBE Eclipse, </a:t>
            </a:r>
            <a:r>
              <a:rPr kumimoji="0" lang="en-US" sz="22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los</a:t>
            </a:r>
            <a:r>
              <a:rPr kumimoji="0" lang="en-US" sz="22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2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científicos</a:t>
            </a:r>
            <a:r>
              <a:rPr kumimoji="0" lang="en-US" sz="22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2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voluntarios</a:t>
            </a:r>
            <a:r>
              <a:rPr kumimoji="0" lang="en-US" sz="22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 </a:t>
            </a:r>
            <a:r>
              <a:rPr kumimoji="0" lang="en-US" sz="2200" b="0" i="0" u="none" strike="noStrike" kern="0" cap="none" spc="0" normalizeH="0" baseline="0" noProof="0" dirty="0" err="1">
                <a:ln>
                  <a:noFill/>
                </a:ln>
                <a:solidFill>
                  <a:schemeClr val="lt1"/>
                </a:solidFill>
                <a:effectLst/>
                <a:uLnTx/>
                <a:uFillTx/>
                <a:latin typeface="Grandview" panose="020B0502040204020203" pitchFamily="34" charset="0"/>
                <a:ea typeface="Oswald"/>
                <a:cs typeface="Oswald"/>
                <a:sym typeface="Oswald"/>
              </a:rPr>
              <a:t>pueden</a:t>
            </a:r>
            <a:r>
              <a:rPr kumimoji="0" lang="en-US" sz="22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a:t>
            </a:r>
          </a:p>
        </p:txBody>
      </p:sp>
      <p:sp>
        <p:nvSpPr>
          <p:cNvPr id="106" name="Google Shape;106;p16"/>
          <p:cNvSpPr txBox="1"/>
          <p:nvPr/>
        </p:nvSpPr>
        <p:spPr>
          <a:xfrm>
            <a:off x="279364" y="702206"/>
            <a:ext cx="7055988" cy="1038716"/>
          </a:xfrm>
          <a:prstGeom prst="rect">
            <a:avLst/>
          </a:prstGeom>
          <a:noFill/>
          <a:ln>
            <a:noFill/>
          </a:ln>
        </p:spPr>
        <p:txBody>
          <a:bodyPr spcFirstLastPara="1" wrap="square" lIns="68575" tIns="34275" rIns="68575" bIns="34275" anchor="t" anchorCtr="0">
            <a:spAutoFit/>
          </a:bodyPr>
          <a:lstStyle/>
          <a:p>
            <a:pPr marL="254000" marR="0" lvl="0" indent="-254000" algn="l" rtl="0">
              <a:spcBef>
                <a:spcPts val="0"/>
              </a:spcBef>
              <a:spcAft>
                <a:spcPts val="0"/>
              </a:spcAft>
              <a:buClr>
                <a:schemeClr val="lt1"/>
              </a:buClr>
              <a:buSzPts val="2400"/>
              <a:buFont typeface="Noto Sans Symbols"/>
              <a:buChar char="∙"/>
            </a:pPr>
            <a:r>
              <a:rPr lang="en-US" sz="2100" dirty="0" err="1">
                <a:solidFill>
                  <a:schemeClr val="lt1"/>
                </a:solidFill>
                <a:latin typeface="+mn-lt"/>
                <a:ea typeface="Helvetica Neue"/>
                <a:cs typeface="Helvetica Neue"/>
                <a:sym typeface="Helvetica Neue"/>
              </a:rPr>
              <a:t>Observa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cómo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el</a:t>
            </a:r>
            <a:r>
              <a:rPr lang="en-US" sz="2100" dirty="0">
                <a:solidFill>
                  <a:schemeClr val="lt1"/>
                </a:solidFill>
                <a:latin typeface="+mn-lt"/>
                <a:ea typeface="Helvetica Neue"/>
                <a:cs typeface="Helvetica Neue"/>
                <a:sym typeface="Helvetica Neue"/>
              </a:rPr>
              <a:t> eclipse cambia las </a:t>
            </a:r>
            <a:r>
              <a:rPr lang="en-US" sz="2100" dirty="0" err="1">
                <a:solidFill>
                  <a:schemeClr val="lt1"/>
                </a:solidFill>
                <a:latin typeface="+mn-lt"/>
                <a:ea typeface="Helvetica Neue"/>
                <a:cs typeface="Helvetica Neue"/>
                <a:sym typeface="Helvetica Neue"/>
              </a:rPr>
              <a:t>condiciones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atmosféricas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en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tu</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área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haciendo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mediciones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sobre</a:t>
            </a:r>
            <a:r>
              <a:rPr lang="en-US" sz="2100" dirty="0">
                <a:solidFill>
                  <a:schemeClr val="lt1"/>
                </a:solidFill>
                <a:latin typeface="+mn-lt"/>
                <a:ea typeface="Helvetica Neue"/>
                <a:cs typeface="Helvetica Neue"/>
                <a:sym typeface="Helvetica Neue"/>
              </a:rPr>
              <a:t> las </a:t>
            </a:r>
            <a:r>
              <a:rPr lang="en-US" sz="2100" dirty="0" err="1">
                <a:solidFill>
                  <a:schemeClr val="lt1"/>
                </a:solidFill>
                <a:latin typeface="+mn-lt"/>
                <a:ea typeface="Helvetica Neue"/>
                <a:cs typeface="Helvetica Neue"/>
                <a:sym typeface="Helvetica Neue"/>
              </a:rPr>
              <a:t>nubes</a:t>
            </a:r>
            <a:r>
              <a:rPr lang="en-US" sz="2100" dirty="0">
                <a:solidFill>
                  <a:schemeClr val="lt1"/>
                </a:solidFill>
                <a:latin typeface="+mn-lt"/>
                <a:ea typeface="Helvetica Neue"/>
                <a:cs typeface="Helvetica Neue"/>
                <a:sym typeface="Helvetica Neue"/>
              </a:rPr>
              <a:t> y la </a:t>
            </a:r>
            <a:r>
              <a:rPr lang="en-US" sz="2100" dirty="0" err="1">
                <a:solidFill>
                  <a:schemeClr val="lt1"/>
                </a:solidFill>
                <a:latin typeface="+mn-lt"/>
                <a:ea typeface="Helvetica Neue"/>
                <a:cs typeface="Helvetica Neue"/>
                <a:sym typeface="Helvetica Neue"/>
              </a:rPr>
              <a:t>temperatura</a:t>
            </a:r>
            <a:r>
              <a:rPr lang="en-US" sz="2100" dirty="0">
                <a:solidFill>
                  <a:schemeClr val="lt1"/>
                </a:solidFill>
                <a:latin typeface="+mn-lt"/>
                <a:ea typeface="Helvetica Neue"/>
                <a:cs typeface="Helvetica Neue"/>
                <a:sym typeface="Helvetica Neue"/>
              </a:rPr>
              <a:t> del </a:t>
            </a:r>
            <a:r>
              <a:rPr lang="en-US" sz="2100" dirty="0" err="1">
                <a:solidFill>
                  <a:schemeClr val="lt1"/>
                </a:solidFill>
                <a:latin typeface="+mn-lt"/>
                <a:ea typeface="Helvetica Neue"/>
                <a:cs typeface="Helvetica Neue"/>
                <a:sym typeface="Helvetica Neue"/>
              </a:rPr>
              <a:t>aire</a:t>
            </a:r>
            <a:endParaRPr sz="2100" dirty="0">
              <a:solidFill>
                <a:schemeClr val="lt1"/>
              </a:solidFill>
              <a:latin typeface="+mn-lt"/>
              <a:ea typeface="Helvetica Neue"/>
              <a:cs typeface="Helvetica Neue"/>
              <a:sym typeface="Helvetica Neue"/>
            </a:endParaRPr>
          </a:p>
        </p:txBody>
      </p:sp>
      <p:sp>
        <p:nvSpPr>
          <p:cNvPr id="108" name="Google Shape;108;p16"/>
          <p:cNvSpPr txBox="1"/>
          <p:nvPr/>
        </p:nvSpPr>
        <p:spPr>
          <a:xfrm>
            <a:off x="288639" y="3984611"/>
            <a:ext cx="3128854" cy="913365"/>
          </a:xfrm>
          <a:prstGeom prst="rect">
            <a:avLst/>
          </a:prstGeom>
          <a:noFill/>
          <a:ln>
            <a:noFill/>
          </a:ln>
        </p:spPr>
        <p:txBody>
          <a:bodyPr spcFirstLastPara="1" wrap="square" lIns="68575" tIns="34275" rIns="68575" bIns="34275" anchor="t" anchorCtr="0">
            <a:normAutofit fontScale="25000" lnSpcReduction="20000"/>
          </a:bodyPr>
          <a:lstStyle/>
          <a:p>
            <a:pPr marL="0" marR="0" lvl="0" indent="0" algn="l" rtl="0">
              <a:lnSpc>
                <a:spcPct val="120000"/>
              </a:lnSpc>
              <a:spcBef>
                <a:spcPts val="0"/>
              </a:spcBef>
              <a:spcAft>
                <a:spcPts val="0"/>
              </a:spcAft>
              <a:buClr>
                <a:schemeClr val="lt1"/>
              </a:buClr>
              <a:buSzPct val="95454"/>
              <a:buFont typeface="Arial"/>
              <a:buNone/>
            </a:pPr>
            <a:r>
              <a:rPr lang="en-US" sz="4400" dirty="0">
                <a:solidFill>
                  <a:schemeClr val="lt1"/>
                </a:solidFill>
                <a:latin typeface="+mn-lt"/>
                <a:ea typeface="Helvetica Neue"/>
                <a:cs typeface="Helvetica Neue"/>
                <a:sym typeface="Helvetica Neue"/>
              </a:rPr>
              <a:t>La </a:t>
            </a:r>
            <a:r>
              <a:rPr lang="en-US" sz="4400" dirty="0" err="1">
                <a:solidFill>
                  <a:schemeClr val="lt1"/>
                </a:solidFill>
                <a:latin typeface="+mn-lt"/>
                <a:ea typeface="Helvetica Neue"/>
                <a:cs typeface="Helvetica Neue"/>
                <a:sym typeface="Helvetica Neue"/>
              </a:rPr>
              <a:t>toma</a:t>
            </a:r>
            <a:r>
              <a:rPr lang="en-US" sz="4400" dirty="0">
                <a:solidFill>
                  <a:schemeClr val="lt1"/>
                </a:solidFill>
                <a:latin typeface="+mn-lt"/>
                <a:ea typeface="Helvetica Neue"/>
                <a:cs typeface="Helvetica Neue"/>
                <a:sym typeface="Helvetica Neue"/>
              </a:rPr>
              <a:t> de </a:t>
            </a:r>
            <a:r>
              <a:rPr lang="en-US" sz="4400" dirty="0" err="1">
                <a:solidFill>
                  <a:schemeClr val="lt1"/>
                </a:solidFill>
                <a:latin typeface="+mn-lt"/>
                <a:ea typeface="Helvetica Neue"/>
                <a:cs typeface="Helvetica Neue"/>
                <a:sym typeface="Helvetica Neue"/>
              </a:rPr>
              <a:t>observaciones</a:t>
            </a:r>
            <a:r>
              <a:rPr lang="en-US" sz="4400" dirty="0">
                <a:solidFill>
                  <a:schemeClr val="lt1"/>
                </a:solidFill>
                <a:latin typeface="+mn-lt"/>
                <a:ea typeface="Helvetica Neue"/>
                <a:cs typeface="Helvetica Neue"/>
                <a:sym typeface="Helvetica Neue"/>
              </a:rPr>
              <a:t> de </a:t>
            </a:r>
            <a:r>
              <a:rPr lang="en-US" sz="4400" dirty="0" err="1">
                <a:solidFill>
                  <a:schemeClr val="lt1"/>
                </a:solidFill>
                <a:latin typeface="+mn-lt"/>
                <a:ea typeface="Helvetica Neue"/>
                <a:cs typeface="Helvetica Neue"/>
                <a:sym typeface="Helvetica Neue"/>
              </a:rPr>
              <a:t>nubes</a:t>
            </a:r>
            <a:r>
              <a:rPr lang="en-US" sz="4400" dirty="0">
                <a:solidFill>
                  <a:schemeClr val="lt1"/>
                </a:solidFill>
                <a:latin typeface="+mn-lt"/>
                <a:ea typeface="Helvetica Neue"/>
                <a:cs typeface="Helvetica Neue"/>
                <a:sym typeface="Helvetica Neue"/>
              </a:rPr>
              <a:t> </a:t>
            </a:r>
            <a:r>
              <a:rPr lang="en-US" sz="4400" dirty="0" err="1">
                <a:solidFill>
                  <a:schemeClr val="lt1"/>
                </a:solidFill>
                <a:latin typeface="+mn-lt"/>
                <a:ea typeface="Helvetica Neue"/>
                <a:cs typeface="Helvetica Neue"/>
                <a:sym typeface="Helvetica Neue"/>
              </a:rPr>
              <a:t>usando</a:t>
            </a:r>
            <a:r>
              <a:rPr lang="en-US" sz="4400" dirty="0">
                <a:solidFill>
                  <a:schemeClr val="lt1"/>
                </a:solidFill>
                <a:latin typeface="+mn-lt"/>
                <a:ea typeface="Helvetica Neue"/>
                <a:cs typeface="Helvetica Neue"/>
                <a:sym typeface="Helvetica Neue"/>
              </a:rPr>
              <a:t> la </a:t>
            </a:r>
            <a:r>
              <a:rPr lang="en-US" sz="4400" dirty="0" err="1">
                <a:solidFill>
                  <a:schemeClr val="lt1"/>
                </a:solidFill>
                <a:latin typeface="+mn-lt"/>
                <a:ea typeface="Helvetica Neue"/>
                <a:cs typeface="Helvetica Neue"/>
                <a:sym typeface="Helvetica Neue"/>
              </a:rPr>
              <a:t>herramienta</a:t>
            </a:r>
            <a:r>
              <a:rPr lang="en-US" sz="4400" dirty="0">
                <a:solidFill>
                  <a:schemeClr val="lt1"/>
                </a:solidFill>
                <a:latin typeface="+mn-lt"/>
                <a:ea typeface="Helvetica Neue"/>
                <a:cs typeface="Helvetica Neue"/>
                <a:sym typeface="Helvetica Neue"/>
              </a:rPr>
              <a:t> </a:t>
            </a:r>
            <a:r>
              <a:rPr lang="en-US" sz="4400" dirty="0" err="1">
                <a:solidFill>
                  <a:schemeClr val="lt1"/>
                </a:solidFill>
                <a:latin typeface="+mn-lt"/>
                <a:ea typeface="Helvetica Neue"/>
                <a:cs typeface="Helvetica Neue"/>
                <a:sym typeface="Helvetica Neue"/>
              </a:rPr>
              <a:t>Nubes</a:t>
            </a:r>
            <a:r>
              <a:rPr lang="en-US" sz="4400" dirty="0">
                <a:solidFill>
                  <a:schemeClr val="lt1"/>
                </a:solidFill>
                <a:latin typeface="+mn-lt"/>
                <a:ea typeface="Helvetica Neue"/>
                <a:cs typeface="Helvetica Neue"/>
                <a:sym typeface="Helvetica Neue"/>
              </a:rPr>
              <a:t> </a:t>
            </a:r>
            <a:r>
              <a:rPr lang="en-US" sz="4400" dirty="0" err="1">
                <a:solidFill>
                  <a:schemeClr val="lt1"/>
                </a:solidFill>
                <a:latin typeface="+mn-lt"/>
                <a:ea typeface="Helvetica Neue"/>
                <a:cs typeface="Helvetica Neue"/>
                <a:sym typeface="Helvetica Neue"/>
              </a:rPr>
              <a:t>siempre</a:t>
            </a:r>
            <a:r>
              <a:rPr lang="en-US" sz="4400" dirty="0">
                <a:solidFill>
                  <a:schemeClr val="lt1"/>
                </a:solidFill>
                <a:latin typeface="+mn-lt"/>
                <a:ea typeface="Helvetica Neue"/>
                <a:cs typeface="Helvetica Neue"/>
                <a:sym typeface="Helvetica Neue"/>
              </a:rPr>
              <a:t> </a:t>
            </a:r>
            <a:r>
              <a:rPr lang="en-US" sz="4400" dirty="0" err="1">
                <a:solidFill>
                  <a:schemeClr val="lt1"/>
                </a:solidFill>
                <a:latin typeface="+mn-lt"/>
                <a:ea typeface="Helvetica Neue"/>
                <a:cs typeface="Helvetica Neue"/>
                <a:sym typeface="Helvetica Neue"/>
              </a:rPr>
              <a:t>está</a:t>
            </a:r>
            <a:r>
              <a:rPr lang="en-US" sz="4400" dirty="0">
                <a:solidFill>
                  <a:schemeClr val="lt1"/>
                </a:solidFill>
                <a:latin typeface="+mn-lt"/>
                <a:ea typeface="Helvetica Neue"/>
                <a:cs typeface="Helvetica Neue"/>
                <a:sym typeface="Helvetica Neue"/>
              </a:rPr>
              <a:t> disponible </a:t>
            </a:r>
            <a:r>
              <a:rPr lang="en-US" sz="4400" dirty="0" err="1">
                <a:solidFill>
                  <a:schemeClr val="lt1"/>
                </a:solidFill>
                <a:latin typeface="+mn-lt"/>
                <a:ea typeface="Helvetica Neue"/>
                <a:cs typeface="Helvetica Neue"/>
                <a:sym typeface="Helvetica Neue"/>
              </a:rPr>
              <a:t>en</a:t>
            </a:r>
            <a:r>
              <a:rPr lang="en-US" sz="4400" dirty="0">
                <a:solidFill>
                  <a:schemeClr val="lt1"/>
                </a:solidFill>
                <a:latin typeface="+mn-lt"/>
                <a:ea typeface="Helvetica Neue"/>
                <a:cs typeface="Helvetica Neue"/>
                <a:sym typeface="Helvetica Neue"/>
              </a:rPr>
              <a:t> la </a:t>
            </a:r>
            <a:r>
              <a:rPr lang="en-US" sz="4400" dirty="0" err="1">
                <a:solidFill>
                  <a:schemeClr val="lt1"/>
                </a:solidFill>
                <a:latin typeface="+mn-lt"/>
                <a:ea typeface="Helvetica Neue"/>
                <a:cs typeface="Helvetica Neue"/>
                <a:sym typeface="Helvetica Neue"/>
              </a:rPr>
              <a:t>aplicación</a:t>
            </a:r>
            <a:r>
              <a:rPr lang="en-US" sz="4400" dirty="0">
                <a:solidFill>
                  <a:schemeClr val="lt1"/>
                </a:solidFill>
                <a:latin typeface="+mn-lt"/>
                <a:ea typeface="Helvetica Neue"/>
                <a:cs typeface="Helvetica Neue"/>
                <a:sym typeface="Helvetica Neue"/>
              </a:rPr>
              <a:t> GLOBE Observer y </a:t>
            </a:r>
            <a:r>
              <a:rPr lang="en-US" sz="4400" dirty="0" err="1">
                <a:solidFill>
                  <a:schemeClr val="lt1"/>
                </a:solidFill>
                <a:latin typeface="+mn-lt"/>
                <a:ea typeface="Helvetica Neue"/>
                <a:cs typeface="Helvetica Neue"/>
                <a:sym typeface="Helvetica Neue"/>
              </a:rPr>
              <a:t>está</a:t>
            </a:r>
            <a:r>
              <a:rPr lang="en-US" sz="4400" dirty="0">
                <a:solidFill>
                  <a:schemeClr val="lt1"/>
                </a:solidFill>
                <a:latin typeface="+mn-lt"/>
                <a:ea typeface="Helvetica Neue"/>
                <a:cs typeface="Helvetica Neue"/>
                <a:sym typeface="Helvetica Neue"/>
              </a:rPr>
              <a:t> </a:t>
            </a:r>
            <a:r>
              <a:rPr lang="en-US" sz="4400" dirty="0" err="1">
                <a:solidFill>
                  <a:schemeClr val="lt1"/>
                </a:solidFill>
                <a:latin typeface="+mn-lt"/>
                <a:ea typeface="Helvetica Neue"/>
                <a:cs typeface="Helvetica Neue"/>
                <a:sym typeface="Helvetica Neue"/>
              </a:rPr>
              <a:t>incorporada</a:t>
            </a:r>
            <a:r>
              <a:rPr lang="en-US" sz="4400" dirty="0">
                <a:solidFill>
                  <a:schemeClr val="lt1"/>
                </a:solidFill>
                <a:latin typeface="+mn-lt"/>
                <a:ea typeface="Helvetica Neue"/>
                <a:cs typeface="Helvetica Neue"/>
                <a:sym typeface="Helvetica Neue"/>
              </a:rPr>
              <a:t> </a:t>
            </a:r>
            <a:r>
              <a:rPr lang="en-US" sz="4400" dirty="0" err="1">
                <a:solidFill>
                  <a:schemeClr val="lt1"/>
                </a:solidFill>
                <a:latin typeface="+mn-lt"/>
                <a:ea typeface="Helvetica Neue"/>
                <a:cs typeface="Helvetica Neue"/>
                <a:sym typeface="Helvetica Neue"/>
              </a:rPr>
              <a:t>en</a:t>
            </a:r>
            <a:r>
              <a:rPr lang="en-US" sz="4400" dirty="0">
                <a:solidFill>
                  <a:schemeClr val="lt1"/>
                </a:solidFill>
                <a:latin typeface="+mn-lt"/>
                <a:ea typeface="Helvetica Neue"/>
                <a:cs typeface="Helvetica Neue"/>
                <a:sym typeface="Helvetica Neue"/>
              </a:rPr>
              <a:t> las </a:t>
            </a:r>
            <a:r>
              <a:rPr lang="en-US" sz="4400" dirty="0" err="1">
                <a:solidFill>
                  <a:schemeClr val="lt1"/>
                </a:solidFill>
                <a:latin typeface="+mn-lt"/>
                <a:ea typeface="Helvetica Neue"/>
                <a:cs typeface="Helvetica Neue"/>
                <a:sym typeface="Helvetica Neue"/>
              </a:rPr>
              <a:t>indicaciones</a:t>
            </a:r>
            <a:r>
              <a:rPr lang="en-US" sz="4400" dirty="0">
                <a:solidFill>
                  <a:schemeClr val="lt1"/>
                </a:solidFill>
                <a:latin typeface="+mn-lt"/>
                <a:ea typeface="Helvetica Neue"/>
                <a:cs typeface="Helvetica Neue"/>
                <a:sym typeface="Helvetica Neue"/>
              </a:rPr>
              <a:t> de </a:t>
            </a:r>
            <a:r>
              <a:rPr lang="en-US" sz="4400" dirty="0" err="1">
                <a:solidFill>
                  <a:schemeClr val="lt1"/>
                </a:solidFill>
                <a:latin typeface="+mn-lt"/>
                <a:ea typeface="Helvetica Neue"/>
                <a:cs typeface="Helvetica Neue"/>
                <a:sym typeface="Helvetica Neue"/>
              </a:rPr>
              <a:t>observación</a:t>
            </a:r>
            <a:r>
              <a:rPr lang="en-US" sz="4400" dirty="0">
                <a:solidFill>
                  <a:schemeClr val="lt1"/>
                </a:solidFill>
                <a:latin typeface="+mn-lt"/>
                <a:ea typeface="Helvetica Neue"/>
                <a:cs typeface="Helvetica Neue"/>
                <a:sym typeface="Helvetica Neue"/>
              </a:rPr>
              <a:t> para la </a:t>
            </a:r>
            <a:r>
              <a:rPr lang="en-US" sz="4400" dirty="0" err="1">
                <a:solidFill>
                  <a:schemeClr val="lt1"/>
                </a:solidFill>
                <a:latin typeface="+mn-lt"/>
                <a:ea typeface="Helvetica Neue"/>
                <a:cs typeface="Helvetica Neue"/>
                <a:sym typeface="Helvetica Neue"/>
              </a:rPr>
              <a:t>herramienta</a:t>
            </a:r>
            <a:r>
              <a:rPr lang="en-US" sz="4400" dirty="0">
                <a:solidFill>
                  <a:schemeClr val="lt1"/>
                </a:solidFill>
                <a:latin typeface="+mn-lt"/>
                <a:ea typeface="Helvetica Neue"/>
                <a:cs typeface="Helvetica Neue"/>
                <a:sym typeface="Helvetica Neue"/>
              </a:rPr>
              <a:t> Eclipse. </a:t>
            </a:r>
            <a:r>
              <a:rPr lang="en-US" sz="4400" dirty="0" err="1">
                <a:solidFill>
                  <a:schemeClr val="lt1"/>
                </a:solidFill>
                <a:latin typeface="+mn-lt"/>
                <a:ea typeface="Helvetica Neue"/>
                <a:cs typeface="Helvetica Neue"/>
                <a:sym typeface="Helvetica Neue"/>
              </a:rPr>
              <a:t>Crédito</a:t>
            </a:r>
            <a:r>
              <a:rPr lang="en-US" sz="4400" dirty="0">
                <a:solidFill>
                  <a:schemeClr val="lt1"/>
                </a:solidFill>
                <a:latin typeface="+mn-lt"/>
                <a:ea typeface="Helvetica Neue"/>
                <a:cs typeface="Helvetica Neue"/>
                <a:sym typeface="Helvetica Neue"/>
              </a:rPr>
              <a:t>: </a:t>
            </a:r>
            <a:r>
              <a:rPr lang="en-US" sz="4400" dirty="0" err="1">
                <a:solidFill>
                  <a:schemeClr val="lt1"/>
                </a:solidFill>
                <a:latin typeface="+mn-lt"/>
                <a:ea typeface="Helvetica Neue"/>
                <a:cs typeface="Helvetica Neue"/>
                <a:sym typeface="Helvetica Neue"/>
              </a:rPr>
              <a:t>Equipo</a:t>
            </a:r>
            <a:r>
              <a:rPr lang="en-US" sz="4400" dirty="0">
                <a:solidFill>
                  <a:schemeClr val="lt1"/>
                </a:solidFill>
                <a:latin typeface="+mn-lt"/>
                <a:ea typeface="Helvetica Neue"/>
                <a:cs typeface="Helvetica Neue"/>
                <a:sym typeface="Helvetica Neue"/>
              </a:rPr>
              <a:t> de </a:t>
            </a:r>
            <a:r>
              <a:rPr lang="en-US" sz="4400" dirty="0" err="1">
                <a:solidFill>
                  <a:schemeClr val="lt1"/>
                </a:solidFill>
                <a:latin typeface="+mn-lt"/>
                <a:ea typeface="Helvetica Neue"/>
                <a:cs typeface="Helvetica Neue"/>
                <a:sym typeface="Helvetica Neue"/>
              </a:rPr>
              <a:t>Nubes</a:t>
            </a:r>
            <a:r>
              <a:rPr lang="en-US" sz="4400" dirty="0">
                <a:solidFill>
                  <a:schemeClr val="lt1"/>
                </a:solidFill>
                <a:latin typeface="+mn-lt"/>
                <a:ea typeface="Helvetica Neue"/>
                <a:cs typeface="Helvetica Neue"/>
                <a:sym typeface="Helvetica Neue"/>
              </a:rPr>
              <a:t> GLOBE, NASA </a:t>
            </a:r>
            <a:r>
              <a:rPr lang="en-US" sz="4400" dirty="0" err="1">
                <a:solidFill>
                  <a:schemeClr val="lt1"/>
                </a:solidFill>
                <a:latin typeface="+mn-lt"/>
                <a:ea typeface="Helvetica Neue"/>
                <a:cs typeface="Helvetica Neue"/>
                <a:sym typeface="Helvetica Neue"/>
              </a:rPr>
              <a:t>LaRC</a:t>
            </a:r>
            <a:endParaRPr sz="1200" dirty="0">
              <a:solidFill>
                <a:schemeClr val="lt1"/>
              </a:solidFill>
              <a:latin typeface="+mn-lt"/>
              <a:ea typeface="Helvetica Neue"/>
              <a:cs typeface="Helvetica Neue"/>
              <a:sym typeface="Helvetica Neue"/>
            </a:endParaRPr>
          </a:p>
        </p:txBody>
      </p:sp>
      <p:pic>
        <p:nvPicPr>
          <p:cNvPr id="105" name="Google Shape;105;p16" descr="Tres personas mirando al cielo, dos sosteniendo teléfonos para observar las nubes."/>
          <p:cNvPicPr preferRelativeResize="0">
            <a:picLocks noChangeAspect="1"/>
          </p:cNvPicPr>
          <p:nvPr/>
        </p:nvPicPr>
        <p:blipFill rotWithShape="1">
          <a:blip r:embed="rId3">
            <a:alphaModFix/>
          </a:blip>
          <a:srcRect/>
          <a:stretch/>
        </p:blipFill>
        <p:spPr>
          <a:xfrm>
            <a:off x="538179" y="1913079"/>
            <a:ext cx="2641440" cy="1980048"/>
          </a:xfrm>
          <a:prstGeom prst="rect">
            <a:avLst/>
          </a:prstGeom>
          <a:noFill/>
          <a:ln>
            <a:noFill/>
          </a:ln>
        </p:spPr>
      </p:pic>
      <p:sp>
        <p:nvSpPr>
          <p:cNvPr id="109" name="Google Shape;109;p16"/>
          <p:cNvSpPr txBox="1"/>
          <p:nvPr/>
        </p:nvSpPr>
        <p:spPr>
          <a:xfrm>
            <a:off x="3552648" y="4024741"/>
            <a:ext cx="3461215" cy="934325"/>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110000"/>
              </a:lnSpc>
              <a:spcBef>
                <a:spcPts val="0"/>
              </a:spcBef>
              <a:spcAft>
                <a:spcPts val="0"/>
              </a:spcAft>
              <a:buClr>
                <a:schemeClr val="lt1"/>
              </a:buClr>
              <a:buSzPct val="100000"/>
              <a:buFont typeface="Arial"/>
              <a:buNone/>
            </a:pPr>
            <a:r>
              <a:rPr lang="en-US" sz="1200" dirty="0">
                <a:solidFill>
                  <a:schemeClr val="lt1"/>
                </a:solidFill>
                <a:latin typeface="+mn-lt"/>
                <a:ea typeface="Helvetica Neue"/>
                <a:cs typeface="Helvetica Neue"/>
                <a:sym typeface="Helvetica Neue"/>
              </a:rPr>
              <a:t>Arriba: Un </a:t>
            </a:r>
            <a:r>
              <a:rPr lang="en-US" sz="1200" dirty="0" err="1">
                <a:solidFill>
                  <a:schemeClr val="lt1"/>
                </a:solidFill>
                <a:latin typeface="+mn-lt"/>
                <a:ea typeface="Helvetica Neue"/>
                <a:cs typeface="Helvetica Neue"/>
                <a:sym typeface="Helvetica Neue"/>
              </a:rPr>
              <a:t>termómetro</a:t>
            </a:r>
            <a:r>
              <a:rPr lang="en-US" sz="1200" dirty="0">
                <a:solidFill>
                  <a:schemeClr val="lt1"/>
                </a:solidFill>
                <a:latin typeface="+mn-lt"/>
                <a:ea typeface="Helvetica Neue"/>
                <a:cs typeface="Helvetica Neue"/>
                <a:sym typeface="Helvetica Neue"/>
              </a:rPr>
              <a:t> simple que se </a:t>
            </a:r>
            <a:r>
              <a:rPr lang="en-US" sz="1200" dirty="0" err="1">
                <a:solidFill>
                  <a:schemeClr val="lt1"/>
                </a:solidFill>
                <a:latin typeface="+mn-lt"/>
                <a:ea typeface="Helvetica Neue"/>
                <a:cs typeface="Helvetica Neue"/>
                <a:sym typeface="Helvetica Neue"/>
              </a:rPr>
              <a:t>puede</a:t>
            </a:r>
            <a:r>
              <a:rPr lang="en-US" sz="1200" dirty="0">
                <a:solidFill>
                  <a:schemeClr val="lt1"/>
                </a:solidFill>
                <a:latin typeface="+mn-lt"/>
                <a:ea typeface="Helvetica Neue"/>
                <a:cs typeface="Helvetica Neue"/>
                <a:sym typeface="Helvetica Neue"/>
              </a:rPr>
              <a:t> usar para </a:t>
            </a:r>
            <a:r>
              <a:rPr lang="en-US" sz="1200" dirty="0" err="1">
                <a:solidFill>
                  <a:schemeClr val="lt1"/>
                </a:solidFill>
                <a:latin typeface="+mn-lt"/>
                <a:ea typeface="Helvetica Neue"/>
                <a:cs typeface="Helvetica Neue"/>
                <a:sym typeface="Helvetica Neue"/>
              </a:rPr>
              <a:t>medir</a:t>
            </a:r>
            <a:r>
              <a:rPr lang="en-US" sz="1200" dirty="0">
                <a:solidFill>
                  <a:schemeClr val="lt1"/>
                </a:solidFill>
                <a:latin typeface="+mn-lt"/>
                <a:ea typeface="Helvetica Neue"/>
                <a:cs typeface="Helvetica Neue"/>
                <a:sym typeface="Helvetica Neue"/>
              </a:rPr>
              <a:t> la </a:t>
            </a:r>
            <a:r>
              <a:rPr lang="en-US" sz="1200" dirty="0" err="1">
                <a:solidFill>
                  <a:schemeClr val="lt1"/>
                </a:solidFill>
                <a:latin typeface="+mn-lt"/>
                <a:ea typeface="Helvetica Neue"/>
                <a:cs typeface="Helvetica Neue"/>
                <a:sym typeface="Helvetica Neue"/>
              </a:rPr>
              <a:t>temperatura</a:t>
            </a:r>
            <a:r>
              <a:rPr lang="en-US" sz="1200" dirty="0">
                <a:solidFill>
                  <a:schemeClr val="lt1"/>
                </a:solidFill>
                <a:latin typeface="+mn-lt"/>
                <a:ea typeface="Helvetica Neue"/>
                <a:cs typeface="Helvetica Neue"/>
                <a:sym typeface="Helvetica Neue"/>
              </a:rPr>
              <a:t> del </a:t>
            </a:r>
            <a:r>
              <a:rPr lang="en-US" sz="1200" dirty="0" err="1">
                <a:solidFill>
                  <a:schemeClr val="lt1"/>
                </a:solidFill>
                <a:latin typeface="+mn-lt"/>
                <a:ea typeface="Helvetica Neue"/>
                <a:cs typeface="Helvetica Neue"/>
                <a:sym typeface="Helvetica Neue"/>
              </a:rPr>
              <a:t>aire</a:t>
            </a:r>
            <a:r>
              <a:rPr lang="en-US" sz="1200" dirty="0">
                <a:solidFill>
                  <a:schemeClr val="lt1"/>
                </a:solidFill>
                <a:latin typeface="+mn-lt"/>
                <a:ea typeface="Helvetica Neue"/>
                <a:cs typeface="Helvetica Neue"/>
                <a:sym typeface="Helvetica Neue"/>
              </a:rPr>
              <a:t>. </a:t>
            </a:r>
            <a:r>
              <a:rPr lang="en-US" sz="1200" dirty="0" err="1">
                <a:solidFill>
                  <a:schemeClr val="lt1"/>
                </a:solidFill>
                <a:latin typeface="+mn-lt"/>
                <a:ea typeface="Helvetica Neue"/>
                <a:cs typeface="Helvetica Neue"/>
                <a:sym typeface="Helvetica Neue"/>
              </a:rPr>
              <a:t>Crédito</a:t>
            </a:r>
            <a:r>
              <a:rPr lang="en-US" sz="1200" dirty="0">
                <a:solidFill>
                  <a:schemeClr val="lt1"/>
                </a:solidFill>
                <a:latin typeface="+mn-lt"/>
                <a:ea typeface="Helvetica Neue"/>
                <a:cs typeface="Helvetica Neue"/>
                <a:sym typeface="Helvetica Neue"/>
              </a:rPr>
              <a:t>: GLOBE </a:t>
            </a:r>
            <a:r>
              <a:rPr lang="en-US" sz="1200" dirty="0" err="1">
                <a:solidFill>
                  <a:schemeClr val="lt1"/>
                </a:solidFill>
                <a:latin typeface="+mn-lt"/>
                <a:ea typeface="Helvetica Neue"/>
                <a:cs typeface="Helvetica Neue"/>
                <a:sym typeface="Helvetica Neue"/>
              </a:rPr>
              <a:t>Derecha</a:t>
            </a:r>
            <a:r>
              <a:rPr lang="en-US" sz="1200" dirty="0">
                <a:solidFill>
                  <a:schemeClr val="lt1"/>
                </a:solidFill>
                <a:latin typeface="+mn-lt"/>
                <a:ea typeface="Helvetica Neue"/>
                <a:cs typeface="Helvetica Neue"/>
                <a:sym typeface="Helvetica Neue"/>
              </a:rPr>
              <a:t>: Una imagen de la </a:t>
            </a:r>
            <a:r>
              <a:rPr lang="en-US" sz="1200" dirty="0" err="1">
                <a:solidFill>
                  <a:schemeClr val="lt1"/>
                </a:solidFill>
                <a:latin typeface="+mn-lt"/>
                <a:ea typeface="Helvetica Neue"/>
                <a:cs typeface="Helvetica Neue"/>
                <a:sym typeface="Helvetica Neue"/>
              </a:rPr>
              <a:t>pantalla</a:t>
            </a:r>
            <a:r>
              <a:rPr lang="en-US" sz="1200" dirty="0">
                <a:solidFill>
                  <a:schemeClr val="lt1"/>
                </a:solidFill>
                <a:latin typeface="+mn-lt"/>
                <a:ea typeface="Helvetica Neue"/>
                <a:cs typeface="Helvetica Neue"/>
                <a:sym typeface="Helvetica Neue"/>
              </a:rPr>
              <a:t> de </a:t>
            </a:r>
            <a:r>
              <a:rPr lang="en-US" sz="1200" dirty="0" err="1">
                <a:solidFill>
                  <a:schemeClr val="lt1"/>
                </a:solidFill>
                <a:latin typeface="+mn-lt"/>
                <a:ea typeface="Helvetica Neue"/>
                <a:cs typeface="Helvetica Neue"/>
                <a:sym typeface="Helvetica Neue"/>
              </a:rPr>
              <a:t>inicio</a:t>
            </a:r>
            <a:r>
              <a:rPr lang="en-US" sz="1200" dirty="0">
                <a:solidFill>
                  <a:schemeClr val="lt1"/>
                </a:solidFill>
                <a:latin typeface="+mn-lt"/>
                <a:ea typeface="Helvetica Neue"/>
                <a:cs typeface="Helvetica Neue"/>
                <a:sym typeface="Helvetica Neue"/>
              </a:rPr>
              <a:t> de la </a:t>
            </a:r>
            <a:r>
              <a:rPr lang="en-US" sz="1200" dirty="0" err="1">
                <a:solidFill>
                  <a:schemeClr val="lt1"/>
                </a:solidFill>
                <a:latin typeface="+mn-lt"/>
                <a:ea typeface="Helvetica Neue"/>
                <a:cs typeface="Helvetica Neue"/>
                <a:sym typeface="Helvetica Neue"/>
              </a:rPr>
              <a:t>aplicación</a:t>
            </a:r>
            <a:r>
              <a:rPr lang="en-US" sz="1200" dirty="0">
                <a:solidFill>
                  <a:schemeClr val="lt1"/>
                </a:solidFill>
                <a:latin typeface="+mn-lt"/>
                <a:ea typeface="Helvetica Neue"/>
                <a:cs typeface="Helvetica Neue"/>
                <a:sym typeface="Helvetica Neue"/>
              </a:rPr>
              <a:t> GLOBE Observer </a:t>
            </a:r>
            <a:r>
              <a:rPr lang="en-US" sz="1200" dirty="0" err="1">
                <a:solidFill>
                  <a:schemeClr val="lt1"/>
                </a:solidFill>
                <a:latin typeface="+mn-lt"/>
                <a:ea typeface="Helvetica Neue"/>
                <a:cs typeface="Helvetica Neue"/>
                <a:sym typeface="Helvetica Neue"/>
              </a:rPr>
              <a:t>cuando</a:t>
            </a:r>
            <a:r>
              <a:rPr lang="en-US" sz="1200" dirty="0">
                <a:solidFill>
                  <a:schemeClr val="lt1"/>
                </a:solidFill>
                <a:latin typeface="+mn-lt"/>
                <a:ea typeface="Helvetica Neue"/>
                <a:cs typeface="Helvetica Neue"/>
                <a:sym typeface="Helvetica Neue"/>
              </a:rPr>
              <a:t> la </a:t>
            </a:r>
            <a:r>
              <a:rPr lang="en-US" sz="1200" dirty="0" err="1">
                <a:solidFill>
                  <a:schemeClr val="lt1"/>
                </a:solidFill>
                <a:latin typeface="+mn-lt"/>
                <a:ea typeface="Helvetica Neue"/>
                <a:cs typeface="Helvetica Neue"/>
                <a:sym typeface="Helvetica Neue"/>
              </a:rPr>
              <a:t>herramienta</a:t>
            </a:r>
            <a:r>
              <a:rPr lang="en-US" sz="1200" dirty="0">
                <a:solidFill>
                  <a:schemeClr val="lt1"/>
                </a:solidFill>
                <a:latin typeface="+mn-lt"/>
                <a:ea typeface="Helvetica Neue"/>
                <a:cs typeface="Helvetica Neue"/>
                <a:sym typeface="Helvetica Neue"/>
              </a:rPr>
              <a:t> Eclipse </a:t>
            </a:r>
            <a:r>
              <a:rPr lang="en-US" sz="1200" dirty="0" err="1">
                <a:solidFill>
                  <a:schemeClr val="lt1"/>
                </a:solidFill>
                <a:latin typeface="+mn-lt"/>
                <a:ea typeface="Helvetica Neue"/>
                <a:cs typeface="Helvetica Neue"/>
                <a:sym typeface="Helvetica Neue"/>
              </a:rPr>
              <a:t>está</a:t>
            </a:r>
            <a:r>
              <a:rPr lang="en-US" sz="1200" dirty="0">
                <a:solidFill>
                  <a:schemeClr val="lt1"/>
                </a:solidFill>
                <a:latin typeface="+mn-lt"/>
                <a:ea typeface="Helvetica Neue"/>
                <a:cs typeface="Helvetica Neue"/>
                <a:sym typeface="Helvetica Neue"/>
              </a:rPr>
              <a:t> disponible. </a:t>
            </a:r>
            <a:r>
              <a:rPr lang="en-US" sz="1200" dirty="0" err="1">
                <a:solidFill>
                  <a:schemeClr val="lt1"/>
                </a:solidFill>
                <a:latin typeface="+mn-lt"/>
                <a:ea typeface="Helvetica Neue"/>
                <a:cs typeface="Helvetica Neue"/>
                <a:sym typeface="Helvetica Neue"/>
              </a:rPr>
              <a:t>Créditos</a:t>
            </a:r>
            <a:r>
              <a:rPr lang="en-US" sz="1200" dirty="0">
                <a:solidFill>
                  <a:schemeClr val="lt1"/>
                </a:solidFill>
                <a:latin typeface="+mn-lt"/>
                <a:ea typeface="Helvetica Neue"/>
                <a:cs typeface="Helvetica Neue"/>
                <a:sym typeface="Helvetica Neue"/>
              </a:rPr>
              <a:t>: GLOBE</a:t>
            </a:r>
          </a:p>
        </p:txBody>
      </p:sp>
      <p:pic>
        <p:nvPicPr>
          <p:cNvPr id="107" name="Google Shape;107;p16" descr="Una mano que sostiene un termómetro básico lleno de alcohol."/>
          <p:cNvPicPr preferRelativeResize="0">
            <a:picLocks noChangeAspect="1"/>
          </p:cNvPicPr>
          <p:nvPr/>
        </p:nvPicPr>
        <p:blipFill rotWithShape="1">
          <a:blip r:embed="rId4">
            <a:alphaModFix/>
          </a:blip>
          <a:srcRect/>
          <a:stretch/>
        </p:blipFill>
        <p:spPr>
          <a:xfrm>
            <a:off x="3838798" y="1866477"/>
            <a:ext cx="2641440" cy="1981080"/>
          </a:xfrm>
          <a:prstGeom prst="rect">
            <a:avLst/>
          </a:prstGeom>
          <a:noFill/>
          <a:ln>
            <a:noFill/>
          </a:ln>
        </p:spPr>
      </p:pic>
      <p:pic>
        <p:nvPicPr>
          <p:cNvPr id="110" name="Google Shape;110;p16" descr="La página de destino principal de la aplicación GLOBE Observer. Dice, &quot;elija su protocolo&quot; y luego tiene botones de selección para Eclipse, Nubes, Mosquito Habitat Mapper, Land Cover y Trees. Debajo de los botones hay enlaces a los canales de redes sociales de GLOBE y un enlace para visitar el sitio web principal de GLOBE, así como el sitio web de GLOBE Observer específico de la aplicación."/>
          <p:cNvPicPr preferRelativeResize="0"/>
          <p:nvPr/>
        </p:nvPicPr>
        <p:blipFill>
          <a:blip r:embed="rId5">
            <a:alphaModFix/>
          </a:blip>
          <a:stretch>
            <a:fillRect/>
          </a:stretch>
        </p:blipFill>
        <p:spPr>
          <a:xfrm>
            <a:off x="7353775" y="661563"/>
            <a:ext cx="1504150" cy="43023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US" sz="2800" dirty="0" err="1"/>
              <a:t>Notas</a:t>
            </a:r>
            <a:r>
              <a:rPr lang="en-US" sz="2800" dirty="0"/>
              <a:t> </a:t>
            </a:r>
            <a:r>
              <a:rPr lang="en-US" sz="2800" dirty="0" err="1"/>
              <a:t>generales</a:t>
            </a:r>
            <a:endParaRPr sz="2800" dirty="0"/>
          </a:p>
        </p:txBody>
      </p:sp>
      <p:sp>
        <p:nvSpPr>
          <p:cNvPr id="413" name="Google Shape;413;p40"/>
          <p:cNvSpPr txBox="1">
            <a:spLocks noGrp="1"/>
          </p:cNvSpPr>
          <p:nvPr>
            <p:ph type="body" idx="1"/>
          </p:nvPr>
        </p:nvSpPr>
        <p:spPr>
          <a:xfrm>
            <a:off x="202975" y="787599"/>
            <a:ext cx="8748000" cy="2780353"/>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US" dirty="0" err="1"/>
              <a:t>Debes</a:t>
            </a:r>
            <a:r>
              <a:rPr lang="en-US" dirty="0"/>
              <a:t> </a:t>
            </a:r>
            <a:r>
              <a:rPr lang="en-US" dirty="0" err="1"/>
              <a:t>descargar</a:t>
            </a:r>
            <a:r>
              <a:rPr lang="en-US" dirty="0"/>
              <a:t> la </a:t>
            </a:r>
            <a:r>
              <a:rPr lang="en-US" dirty="0" err="1"/>
              <a:t>aplicación</a:t>
            </a:r>
            <a:r>
              <a:rPr lang="en-US" dirty="0"/>
              <a:t> y </a:t>
            </a:r>
            <a:r>
              <a:rPr lang="en-US" dirty="0" err="1"/>
              <a:t>configurar</a:t>
            </a:r>
            <a:r>
              <a:rPr lang="en-US" dirty="0"/>
              <a:t> </a:t>
            </a:r>
            <a:r>
              <a:rPr lang="en-US" dirty="0" err="1"/>
              <a:t>su</a:t>
            </a:r>
            <a:r>
              <a:rPr lang="en-US" dirty="0"/>
              <a:t> </a:t>
            </a:r>
            <a:r>
              <a:rPr lang="en-US" dirty="0" err="1"/>
              <a:t>cuenta</a:t>
            </a:r>
            <a:r>
              <a:rPr lang="en-US" dirty="0"/>
              <a:t> con </a:t>
            </a:r>
            <a:r>
              <a:rPr lang="en-US" dirty="0" err="1"/>
              <a:t>anticipación</a:t>
            </a:r>
            <a:r>
              <a:rPr lang="en-US" dirty="0"/>
              <a:t>, </a:t>
            </a:r>
            <a:r>
              <a:rPr lang="en-US" dirty="0" err="1"/>
              <a:t>pero</a:t>
            </a:r>
            <a:r>
              <a:rPr lang="en-US" dirty="0"/>
              <a:t> no </a:t>
            </a:r>
            <a:r>
              <a:rPr lang="en-US" dirty="0" err="1"/>
              <a:t>necesitas</a:t>
            </a:r>
            <a:r>
              <a:rPr lang="en-US" dirty="0"/>
              <a:t> </a:t>
            </a:r>
            <a:r>
              <a:rPr lang="en-US" dirty="0" err="1"/>
              <a:t>tener</a:t>
            </a:r>
            <a:r>
              <a:rPr lang="en-US" dirty="0"/>
              <a:t> wifi o </a:t>
            </a:r>
            <a:r>
              <a:rPr lang="en-US" dirty="0" err="1"/>
              <a:t>señal</a:t>
            </a:r>
            <a:r>
              <a:rPr lang="en-US" dirty="0"/>
              <a:t> </a:t>
            </a:r>
            <a:r>
              <a:rPr lang="en-US" dirty="0" err="1"/>
              <a:t>celular</a:t>
            </a:r>
            <a:r>
              <a:rPr lang="en-US" dirty="0"/>
              <a:t> para </a:t>
            </a:r>
            <a:r>
              <a:rPr lang="en-US" dirty="0" err="1"/>
              <a:t>recopilar</a:t>
            </a:r>
            <a:r>
              <a:rPr lang="en-US" dirty="0"/>
              <a:t> </a:t>
            </a:r>
            <a:r>
              <a:rPr lang="en-US" dirty="0" err="1"/>
              <a:t>datos</a:t>
            </a:r>
            <a:r>
              <a:rPr lang="en-US" dirty="0"/>
              <a:t> (</a:t>
            </a:r>
            <a:r>
              <a:rPr lang="en-US" dirty="0" err="1"/>
              <a:t>puede</a:t>
            </a:r>
            <a:r>
              <a:rPr lang="en-US" dirty="0"/>
              <a:t> </a:t>
            </a:r>
            <a:r>
              <a:rPr lang="en-US" dirty="0" err="1"/>
              <a:t>recopilarlos</a:t>
            </a:r>
            <a:r>
              <a:rPr lang="en-US" dirty="0"/>
              <a:t> y </a:t>
            </a:r>
            <a:r>
              <a:rPr lang="en-US" dirty="0" err="1"/>
              <a:t>enviarlos</a:t>
            </a:r>
            <a:r>
              <a:rPr lang="en-US" dirty="0"/>
              <a:t> </a:t>
            </a:r>
            <a:r>
              <a:rPr lang="en-US" dirty="0" err="1"/>
              <a:t>más</a:t>
            </a:r>
            <a:r>
              <a:rPr lang="en-US" dirty="0"/>
              <a:t> </a:t>
            </a:r>
            <a:r>
              <a:rPr lang="en-US" dirty="0" err="1"/>
              <a:t>tarde</a:t>
            </a:r>
            <a:r>
              <a:rPr lang="en-US" dirty="0"/>
              <a:t>).</a:t>
            </a:r>
          </a:p>
          <a:p>
            <a:pPr marL="177800" lvl="0" indent="-171450" algn="l" rtl="0">
              <a:lnSpc>
                <a:spcPct val="100000"/>
              </a:lnSpc>
              <a:spcBef>
                <a:spcPts val="0"/>
              </a:spcBef>
              <a:spcAft>
                <a:spcPts val="0"/>
              </a:spcAft>
              <a:buClr>
                <a:schemeClr val="lt1"/>
              </a:buClr>
              <a:buSzPts val="2100"/>
              <a:buChar char="•"/>
            </a:pPr>
            <a:r>
              <a:rPr lang="en-US" dirty="0"/>
              <a:t>Las </a:t>
            </a:r>
            <a:r>
              <a:rPr lang="en-US" dirty="0" err="1"/>
              <a:t>observaciones</a:t>
            </a:r>
            <a:r>
              <a:rPr lang="en-US" dirty="0"/>
              <a:t> de </a:t>
            </a:r>
            <a:r>
              <a:rPr lang="en-US" dirty="0" err="1"/>
              <a:t>nubes</a:t>
            </a:r>
            <a:r>
              <a:rPr lang="en-US" dirty="0"/>
              <a:t> y </a:t>
            </a:r>
            <a:r>
              <a:rPr lang="en-US" dirty="0" err="1"/>
              <a:t>cobertura</a:t>
            </a:r>
            <a:r>
              <a:rPr lang="en-US" dirty="0"/>
              <a:t> </a:t>
            </a:r>
            <a:r>
              <a:rPr lang="en-US" dirty="0" err="1"/>
              <a:t>terrestre</a:t>
            </a:r>
            <a:r>
              <a:rPr lang="en-US" dirty="0"/>
              <a:t> </a:t>
            </a:r>
            <a:r>
              <a:rPr lang="en-US" dirty="0" err="1"/>
              <a:t>siempre</a:t>
            </a:r>
            <a:r>
              <a:rPr lang="en-US" dirty="0"/>
              <a:t> </a:t>
            </a:r>
            <a:r>
              <a:rPr lang="en-US" dirty="0" err="1"/>
              <a:t>están</a:t>
            </a:r>
            <a:r>
              <a:rPr lang="en-US" dirty="0"/>
              <a:t> </a:t>
            </a:r>
            <a:r>
              <a:rPr lang="en-US" dirty="0" err="1"/>
              <a:t>disponibles</a:t>
            </a:r>
            <a:r>
              <a:rPr lang="en-US" dirty="0"/>
              <a:t> </a:t>
            </a:r>
            <a:r>
              <a:rPr lang="en-US" dirty="0" err="1"/>
              <a:t>en</a:t>
            </a:r>
            <a:r>
              <a:rPr lang="en-US" dirty="0"/>
              <a:t> la </a:t>
            </a:r>
            <a:r>
              <a:rPr lang="en-US" dirty="0" err="1"/>
              <a:t>aplicación</a:t>
            </a:r>
            <a:r>
              <a:rPr lang="en-US" dirty="0"/>
              <a:t> GLOBE Observer, </a:t>
            </a:r>
            <a:r>
              <a:rPr lang="en-US" dirty="0" err="1"/>
              <a:t>por</a:t>
            </a:r>
            <a:r>
              <a:rPr lang="en-US" dirty="0"/>
              <a:t> lo que </a:t>
            </a:r>
            <a:r>
              <a:rPr lang="en-US" dirty="0" err="1"/>
              <a:t>puedes</a:t>
            </a:r>
            <a:r>
              <a:rPr lang="en-US" dirty="0"/>
              <a:t> </a:t>
            </a:r>
            <a:r>
              <a:rPr lang="en-US" dirty="0" err="1"/>
              <a:t>practicar</a:t>
            </a:r>
            <a:r>
              <a:rPr lang="en-US" dirty="0"/>
              <a:t> ese </a:t>
            </a:r>
            <a:r>
              <a:rPr lang="en-US" dirty="0" err="1"/>
              <a:t>tipo</a:t>
            </a:r>
            <a:r>
              <a:rPr lang="en-US" dirty="0"/>
              <a:t> de </a:t>
            </a:r>
            <a:r>
              <a:rPr lang="en-US" dirty="0" err="1"/>
              <a:t>observaciones</a:t>
            </a:r>
            <a:r>
              <a:rPr lang="en-US" dirty="0"/>
              <a:t> con </a:t>
            </a:r>
            <a:r>
              <a:rPr lang="en-US" dirty="0" err="1"/>
              <a:t>anticipación</a:t>
            </a:r>
            <a:r>
              <a:rPr lang="en-US" dirty="0"/>
              <a:t>. Para </a:t>
            </a:r>
            <a:r>
              <a:rPr lang="en-US" dirty="0" err="1"/>
              <a:t>los</a:t>
            </a:r>
            <a:r>
              <a:rPr lang="en-US" dirty="0"/>
              <a:t> </a:t>
            </a:r>
            <a:r>
              <a:rPr lang="en-US" dirty="0" err="1"/>
              <a:t>usuarios</a:t>
            </a:r>
            <a:r>
              <a:rPr lang="en-US" dirty="0"/>
              <a:t> </a:t>
            </a:r>
            <a:r>
              <a:rPr lang="en-US" dirty="0" err="1"/>
              <a:t>básicos</a:t>
            </a:r>
            <a:r>
              <a:rPr lang="en-US" dirty="0"/>
              <a:t> de la </a:t>
            </a:r>
            <a:r>
              <a:rPr lang="en-US" dirty="0" err="1"/>
              <a:t>aplicación</a:t>
            </a:r>
            <a:r>
              <a:rPr lang="en-US" dirty="0"/>
              <a:t>, la </a:t>
            </a:r>
            <a:r>
              <a:rPr lang="en-US" dirty="0" err="1"/>
              <a:t>temperatura</a:t>
            </a:r>
            <a:r>
              <a:rPr lang="en-US" dirty="0"/>
              <a:t> del </a:t>
            </a:r>
            <a:r>
              <a:rPr lang="en-US" dirty="0" err="1"/>
              <a:t>aire</a:t>
            </a:r>
            <a:r>
              <a:rPr lang="en-US" dirty="0"/>
              <a:t> </a:t>
            </a:r>
            <a:r>
              <a:rPr lang="en-US" dirty="0" err="1"/>
              <a:t>estará</a:t>
            </a:r>
            <a:r>
              <a:rPr lang="en-US" dirty="0"/>
              <a:t> disponible </a:t>
            </a:r>
            <a:r>
              <a:rPr lang="en-US" dirty="0" err="1"/>
              <a:t>más</a:t>
            </a:r>
            <a:r>
              <a:rPr lang="en-US" dirty="0"/>
              <a:t> </a:t>
            </a:r>
            <a:r>
              <a:rPr lang="en-US" dirty="0" err="1"/>
              <a:t>cerca</a:t>
            </a:r>
            <a:r>
              <a:rPr lang="en-US" dirty="0"/>
              <a:t> de </a:t>
            </a:r>
            <a:r>
              <a:rPr lang="en-US" dirty="0" err="1"/>
              <a:t>cada</a:t>
            </a:r>
            <a:r>
              <a:rPr lang="en-US" dirty="0"/>
              <a:t> eclipse.</a:t>
            </a:r>
            <a:endParaRPr dirty="0"/>
          </a:p>
        </p:txBody>
      </p:sp>
      <p:pic>
        <p:nvPicPr>
          <p:cNvPr id="414" name="Google Shape;414;p40" descr="El botón para la herramienta GLOBE Clouds (Nubes)."/>
          <p:cNvPicPr preferRelativeResize="0"/>
          <p:nvPr/>
        </p:nvPicPr>
        <p:blipFill rotWithShape="1">
          <a:blip r:embed="rId3">
            <a:alphaModFix/>
          </a:blip>
          <a:srcRect/>
          <a:stretch/>
        </p:blipFill>
        <p:spPr>
          <a:xfrm>
            <a:off x="1620270" y="3453195"/>
            <a:ext cx="2577426" cy="1251893"/>
          </a:xfrm>
          <a:prstGeom prst="rect">
            <a:avLst/>
          </a:prstGeom>
          <a:noFill/>
          <a:ln>
            <a:noFill/>
          </a:ln>
        </p:spPr>
      </p:pic>
      <p:pic>
        <p:nvPicPr>
          <p:cNvPr id="415" name="Google Shape;415;p40" descr="El botón para la herramienta GLOBE Land Cover (Cobertura Terrestre)."/>
          <p:cNvPicPr preferRelativeResize="0"/>
          <p:nvPr/>
        </p:nvPicPr>
        <p:blipFill rotWithShape="1">
          <a:blip r:embed="rId4">
            <a:alphaModFix/>
          </a:blip>
          <a:srcRect/>
          <a:stretch/>
        </p:blipFill>
        <p:spPr>
          <a:xfrm>
            <a:off x="4768151" y="3453195"/>
            <a:ext cx="2563603" cy="12518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US" sz="2800" dirty="0" err="1"/>
              <a:t>Observaciones</a:t>
            </a:r>
            <a:r>
              <a:rPr lang="en-US" sz="2800" dirty="0"/>
              <a:t> </a:t>
            </a:r>
            <a:r>
              <a:rPr lang="en-US" sz="2800" dirty="0" err="1"/>
              <a:t>cualitativas</a:t>
            </a:r>
            <a:endParaRPr sz="2800" dirty="0"/>
          </a:p>
        </p:txBody>
      </p:sp>
      <p:sp>
        <p:nvSpPr>
          <p:cNvPr id="422" name="Google Shape;422;p41"/>
          <p:cNvSpPr txBox="1"/>
          <p:nvPr/>
        </p:nvSpPr>
        <p:spPr>
          <a:xfrm>
            <a:off x="202981" y="939997"/>
            <a:ext cx="5570290" cy="3919723"/>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100000"/>
              </a:lnSpc>
              <a:spcBef>
                <a:spcPts val="0"/>
              </a:spcBef>
              <a:spcAft>
                <a:spcPts val="0"/>
              </a:spcAft>
              <a:buClr>
                <a:schemeClr val="lt1"/>
              </a:buClr>
              <a:buSzPts val="2100"/>
              <a:buFont typeface="Arial"/>
              <a:buChar char="•"/>
            </a:pPr>
            <a:r>
              <a:rPr lang="en-US" sz="2100" dirty="0" err="1">
                <a:solidFill>
                  <a:schemeClr val="lt1"/>
                </a:solidFill>
                <a:latin typeface="+mn-lt"/>
                <a:ea typeface="Helvetica Neue"/>
                <a:cs typeface="Helvetica Neue"/>
                <a:sym typeface="Helvetica Neue"/>
              </a:rPr>
              <a:t>Además</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agregar</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comentarios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narrativos</a:t>
            </a:r>
            <a:r>
              <a:rPr lang="en-US" sz="2100" dirty="0">
                <a:solidFill>
                  <a:schemeClr val="lt1"/>
                </a:solidFill>
                <a:latin typeface="+mn-lt"/>
                <a:ea typeface="Helvetica Neue"/>
                <a:cs typeface="Helvetica Neue"/>
                <a:sym typeface="Helvetica Neue"/>
              </a:rPr>
              <a:t> a </a:t>
            </a:r>
            <a:r>
              <a:rPr lang="en-US" sz="2100" dirty="0" err="1">
                <a:solidFill>
                  <a:schemeClr val="lt1"/>
                </a:solidFill>
                <a:latin typeface="+mn-lt"/>
                <a:ea typeface="Helvetica Neue"/>
                <a:cs typeface="Helvetica Neue"/>
                <a:sym typeface="Helvetica Neue"/>
              </a:rPr>
              <a:t>los</a:t>
            </a:r>
            <a:r>
              <a:rPr lang="en-US" sz="2100" dirty="0">
                <a:solidFill>
                  <a:schemeClr val="lt1"/>
                </a:solidFill>
                <a:latin typeface="+mn-lt"/>
                <a:ea typeface="Helvetica Neue"/>
                <a:cs typeface="Helvetica Neue"/>
                <a:sym typeface="Helvetica Neue"/>
              </a:rPr>
              <a:t> pies de </a:t>
            </a:r>
            <a:r>
              <a:rPr lang="en-US" sz="2100" dirty="0" err="1">
                <a:solidFill>
                  <a:schemeClr val="lt1"/>
                </a:solidFill>
                <a:latin typeface="+mn-lt"/>
                <a:ea typeface="Helvetica Neue"/>
                <a:cs typeface="Helvetica Neue"/>
                <a:sym typeface="Helvetica Neue"/>
              </a:rPr>
              <a:t>foto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en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una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observación</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Nubes</a:t>
            </a:r>
            <a:r>
              <a:rPr lang="en-US" sz="2100" dirty="0">
                <a:solidFill>
                  <a:schemeClr val="lt1"/>
                </a:solidFill>
                <a:latin typeface="+mn-lt"/>
                <a:ea typeface="Helvetica Neue"/>
                <a:cs typeface="Helvetica Neue"/>
                <a:sym typeface="Helvetica Neue"/>
              </a:rPr>
              <a:t>, o a las </a:t>
            </a:r>
            <a:r>
              <a:rPr lang="en-US" sz="2100" dirty="0" err="1">
                <a:solidFill>
                  <a:schemeClr val="lt1"/>
                </a:solidFill>
                <a:latin typeface="+mn-lt"/>
                <a:ea typeface="Helvetica Neue"/>
                <a:cs typeface="Helvetica Neue"/>
                <a:sym typeface="Helvetica Neue"/>
              </a:rPr>
              <a:t>notas</a:t>
            </a:r>
            <a:r>
              <a:rPr lang="en-US" sz="2100" dirty="0">
                <a:solidFill>
                  <a:schemeClr val="lt1"/>
                </a:solidFill>
                <a:latin typeface="+mn-lt"/>
                <a:ea typeface="Helvetica Neue"/>
                <a:cs typeface="Helvetica Neue"/>
                <a:sym typeface="Helvetica Neue"/>
              </a:rPr>
              <a:t> de campo </a:t>
            </a:r>
            <a:r>
              <a:rPr lang="en-US" sz="2100" dirty="0" err="1">
                <a:solidFill>
                  <a:schemeClr val="lt1"/>
                </a:solidFill>
                <a:latin typeface="+mn-lt"/>
                <a:ea typeface="Helvetica Neue"/>
                <a:cs typeface="Helvetica Neue"/>
                <a:sym typeface="Helvetica Neue"/>
              </a:rPr>
              <a:t>en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una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observación</a:t>
            </a:r>
            <a:r>
              <a:rPr lang="en-US" sz="2100" dirty="0">
                <a:solidFill>
                  <a:schemeClr val="lt1"/>
                </a:solidFill>
                <a:latin typeface="+mn-lt"/>
                <a:ea typeface="Helvetica Neue"/>
                <a:cs typeface="Helvetica Neue"/>
                <a:sym typeface="Helvetica Neue"/>
              </a:rPr>
              <a:t> de Land Cover (</a:t>
            </a:r>
            <a:r>
              <a:rPr lang="en-US" sz="2100" dirty="0" err="1">
                <a:solidFill>
                  <a:schemeClr val="lt1"/>
                </a:solidFill>
                <a:latin typeface="+mn-lt"/>
                <a:ea typeface="Helvetica Neue"/>
                <a:cs typeface="Helvetica Neue"/>
                <a:sym typeface="Helvetica Neue"/>
              </a:rPr>
              <a:t>cobertura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terrestre</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también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tenemos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una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página</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en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papel</a:t>
            </a:r>
            <a:r>
              <a:rPr lang="en-US" sz="2100" dirty="0">
                <a:solidFill>
                  <a:schemeClr val="lt1"/>
                </a:solidFill>
                <a:latin typeface="+mn-lt"/>
                <a:ea typeface="Helvetica Neue"/>
                <a:cs typeface="Helvetica Neue"/>
                <a:sym typeface="Helvetica Neue"/>
              </a:rPr>
              <a:t> del </a:t>
            </a:r>
            <a:r>
              <a:rPr lang="en-US" sz="2100" dirty="0" err="1">
                <a:solidFill>
                  <a:schemeClr val="lt1"/>
                </a:solidFill>
                <a:latin typeface="+mn-lt"/>
                <a:ea typeface="Helvetica Neue"/>
                <a:cs typeface="Helvetica Neue"/>
                <a:sym typeface="Helvetica Neue"/>
              </a:rPr>
              <a:t>Diario</a:t>
            </a:r>
            <a:r>
              <a:rPr lang="en-US" sz="2100" dirty="0">
                <a:solidFill>
                  <a:schemeClr val="lt1"/>
                </a:solidFill>
                <a:latin typeface="+mn-lt"/>
                <a:ea typeface="Helvetica Neue"/>
                <a:cs typeface="Helvetica Neue"/>
                <a:sym typeface="Helvetica Neue"/>
              </a:rPr>
              <a:t> de Eclipse Solar disponible </a:t>
            </a:r>
            <a:r>
              <a:rPr lang="en-US" sz="2100" dirty="0" err="1">
                <a:solidFill>
                  <a:schemeClr val="lt1"/>
                </a:solidFill>
                <a:latin typeface="+mn-lt"/>
                <a:ea typeface="Helvetica Neue"/>
                <a:cs typeface="Helvetica Neue"/>
                <a:sym typeface="Helvetica Neue"/>
              </a:rPr>
              <a:t>en</a:t>
            </a:r>
            <a:r>
              <a:rPr lang="en-US" sz="2100" dirty="0">
                <a:solidFill>
                  <a:schemeClr val="lt1"/>
                </a:solidFill>
                <a:latin typeface="+mn-lt"/>
                <a:ea typeface="Helvetica Neue"/>
                <a:cs typeface="Helvetica Neue"/>
                <a:sym typeface="Helvetica Neue"/>
              </a:rPr>
              <a:t> la </a:t>
            </a:r>
            <a:r>
              <a:rPr lang="en-US" sz="2100" dirty="0">
                <a:solidFill>
                  <a:schemeClr val="lt1"/>
                </a:solidFill>
                <a:latin typeface="+mn-lt"/>
                <a:ea typeface="Helvetica Neue"/>
                <a:cs typeface="Helvetica Neue"/>
                <a:sym typeface="Helvetica Neue"/>
                <a:hlinkClick r:id="rId3"/>
              </a:rPr>
              <a:t>Biblioteca de Recursos de Eclipse </a:t>
            </a:r>
            <a:r>
              <a:rPr lang="en-US" sz="2100" dirty="0" err="1">
                <a:solidFill>
                  <a:schemeClr val="lt1"/>
                </a:solidFill>
                <a:latin typeface="+mn-lt"/>
                <a:ea typeface="Helvetica Neue"/>
                <a:cs typeface="Helvetica Neue"/>
                <a:sym typeface="Helvetica Neue"/>
              </a:rPr>
              <a:t>en</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el</a:t>
            </a:r>
            <a:r>
              <a:rPr lang="en-US" sz="2100" dirty="0">
                <a:solidFill>
                  <a:schemeClr val="lt1"/>
                </a:solidFill>
                <a:latin typeface="+mn-lt"/>
                <a:ea typeface="Helvetica Neue"/>
                <a:cs typeface="Helvetica Neue"/>
                <a:sym typeface="Helvetica Neue"/>
              </a:rPr>
              <a:t> sitio web de GLOBE Observer.</a:t>
            </a:r>
            <a:endParaRPr lang="en" sz="2100" u="sng" dirty="0">
              <a:solidFill>
                <a:schemeClr val="hlink"/>
              </a:solidFill>
              <a:latin typeface="+mn-lt"/>
              <a:ea typeface="Helvetica Neue"/>
              <a:cs typeface="Helvetica Neue"/>
              <a:sym typeface="Helvetica Neue"/>
            </a:endParaRPr>
          </a:p>
          <a:p>
            <a:pPr marL="177800" marR="0" lvl="0" indent="-171450" algn="l" rtl="0">
              <a:lnSpc>
                <a:spcPct val="100000"/>
              </a:lnSpc>
              <a:spcBef>
                <a:spcPts val="0"/>
              </a:spcBef>
              <a:spcAft>
                <a:spcPts val="0"/>
              </a:spcAft>
              <a:buClr>
                <a:schemeClr val="lt1"/>
              </a:buClr>
              <a:buSzPts val="2100"/>
              <a:buFont typeface="Arial"/>
              <a:buChar char="•"/>
            </a:pPr>
            <a:r>
              <a:rPr lang="en-US" sz="2100" dirty="0" err="1">
                <a:solidFill>
                  <a:schemeClr val="lt1"/>
                </a:solidFill>
                <a:latin typeface="+mn-lt"/>
                <a:ea typeface="Helvetica Neue"/>
                <a:cs typeface="Helvetica Neue"/>
                <a:sym typeface="Helvetica Neue"/>
              </a:rPr>
              <a:t>Esto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puede</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servir</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como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organizador</a:t>
            </a:r>
            <a:r>
              <a:rPr lang="en-US" sz="2100" dirty="0">
                <a:solidFill>
                  <a:schemeClr val="lt1"/>
                </a:solidFill>
                <a:latin typeface="+mn-lt"/>
                <a:ea typeface="Helvetica Neue"/>
                <a:cs typeface="Helvetica Neue"/>
                <a:sym typeface="Helvetica Neue"/>
              </a:rPr>
              <a:t> para </a:t>
            </a:r>
            <a:r>
              <a:rPr lang="en-US" sz="2100" dirty="0" err="1">
                <a:solidFill>
                  <a:schemeClr val="lt1"/>
                </a:solidFill>
                <a:latin typeface="+mn-lt"/>
                <a:ea typeface="Helvetica Neue"/>
                <a:cs typeface="Helvetica Neue"/>
                <a:sym typeface="Helvetica Neue"/>
              </a:rPr>
              <a:t>tus</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pensamientos</a:t>
            </a:r>
            <a:r>
              <a:rPr lang="en-US" sz="2100" dirty="0">
                <a:solidFill>
                  <a:schemeClr val="lt1"/>
                </a:solidFill>
                <a:latin typeface="+mn-lt"/>
                <a:ea typeface="Helvetica Neue"/>
                <a:cs typeface="Helvetica Neue"/>
                <a:sym typeface="Helvetica Neue"/>
              </a:rPr>
              <a:t> o </a:t>
            </a:r>
            <a:r>
              <a:rPr lang="en-US" sz="2100" dirty="0" err="1">
                <a:solidFill>
                  <a:schemeClr val="lt1"/>
                </a:solidFill>
                <a:latin typeface="+mn-lt"/>
                <a:ea typeface="Helvetica Neue"/>
                <a:cs typeface="Helvetica Neue"/>
                <a:sym typeface="Helvetica Neue"/>
              </a:rPr>
              <a:t>simplemente</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como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inspiración</a:t>
            </a:r>
            <a:r>
              <a:rPr lang="en-US" sz="2100" dirty="0">
                <a:solidFill>
                  <a:schemeClr val="lt1"/>
                </a:solidFill>
                <a:latin typeface="+mn-lt"/>
                <a:ea typeface="Helvetica Neue"/>
                <a:cs typeface="Helvetica Neue"/>
                <a:sym typeface="Helvetica Neue"/>
              </a:rPr>
              <a:t> para </a:t>
            </a:r>
            <a:r>
              <a:rPr lang="en-US" sz="2100" dirty="0" err="1">
                <a:solidFill>
                  <a:schemeClr val="lt1"/>
                </a:solidFill>
                <a:latin typeface="+mn-lt"/>
                <a:ea typeface="Helvetica Neue"/>
                <a:cs typeface="Helvetica Neue"/>
                <a:sym typeface="Helvetica Neue"/>
              </a:rPr>
              <a:t>crear</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tu</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propio</a:t>
            </a:r>
            <a:r>
              <a:rPr lang="en-US" sz="2100" dirty="0">
                <a:solidFill>
                  <a:schemeClr val="lt1"/>
                </a:solidFill>
                <a:latin typeface="+mn-lt"/>
                <a:ea typeface="Helvetica Neue"/>
                <a:cs typeface="Helvetica Neue"/>
                <a:sym typeface="Helvetica Neue"/>
              </a:rPr>
              <a:t> </a:t>
            </a:r>
            <a:r>
              <a:rPr lang="en-US" sz="2100" dirty="0" err="1">
                <a:solidFill>
                  <a:schemeClr val="lt1"/>
                </a:solidFill>
                <a:latin typeface="+mn-lt"/>
                <a:ea typeface="Helvetica Neue"/>
                <a:cs typeface="Helvetica Neue"/>
                <a:sym typeface="Helvetica Neue"/>
              </a:rPr>
              <a:t>estilo</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página</a:t>
            </a:r>
            <a:r>
              <a:rPr lang="en-US" sz="2100" dirty="0">
                <a:solidFill>
                  <a:schemeClr val="lt1"/>
                </a:solidFill>
                <a:latin typeface="+mn-lt"/>
                <a:ea typeface="Helvetica Neue"/>
                <a:cs typeface="Helvetica Neue"/>
                <a:sym typeface="Helvetica Neue"/>
              </a:rPr>
              <a:t> de </a:t>
            </a:r>
            <a:r>
              <a:rPr lang="en-US" sz="2100" dirty="0" err="1">
                <a:solidFill>
                  <a:schemeClr val="lt1"/>
                </a:solidFill>
                <a:latin typeface="+mn-lt"/>
                <a:ea typeface="Helvetica Neue"/>
                <a:cs typeface="Helvetica Neue"/>
                <a:sym typeface="Helvetica Neue"/>
              </a:rPr>
              <a:t>diario</a:t>
            </a:r>
            <a:r>
              <a:rPr lang="en-US" sz="2100" dirty="0">
                <a:solidFill>
                  <a:schemeClr val="lt1"/>
                </a:solidFill>
                <a:latin typeface="+mn-lt"/>
                <a:ea typeface="Helvetica Neue"/>
                <a:cs typeface="Helvetica Neue"/>
                <a:sym typeface="Helvetica Neue"/>
              </a:rPr>
              <a:t> de eclipse.</a:t>
            </a:r>
            <a:endParaRPr sz="1100" dirty="0">
              <a:latin typeface="+mn-lt"/>
            </a:endParaRPr>
          </a:p>
        </p:txBody>
      </p:sp>
      <p:pic>
        <p:nvPicPr>
          <p:cNvPr id="5" name="Picture 4" descr="La página del Diario del eclipse solar tiene un lugar para dibujar cómo se ve el Sol en diferentes puntos durante el eclipse, y espacios para tomar notas o dibujar imágenes de lo que sucede a tu alrededor al principio, a la mitad y al final del eclipse.">
            <a:extLst>
              <a:ext uri="{FF2B5EF4-FFF2-40B4-BE49-F238E27FC236}">
                <a16:creationId xmlns:a16="http://schemas.microsoft.com/office/drawing/2014/main" id="{89C31D73-9D21-A9D1-2EF4-2302AADBE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271" y="721273"/>
            <a:ext cx="3022129" cy="39255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104906" y="241124"/>
            <a:ext cx="8934300" cy="1177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254000" marR="0" lvl="0" indent="-266700" algn="l" defTabSz="914400" rtl="0" eaLnBrk="1" fontAlgn="auto" latinLnBrk="0" hangingPunct="1">
              <a:lnSpc>
                <a:spcPct val="100000"/>
              </a:lnSpc>
              <a:spcBef>
                <a:spcPts val="0"/>
              </a:spcBef>
              <a:spcAft>
                <a:spcPts val="0"/>
              </a:spcAft>
              <a:buClr>
                <a:schemeClr val="lt1"/>
              </a:buClr>
              <a:buSzPts val="2400"/>
              <a:buFont typeface="Noto Sans Symbols"/>
              <a:buChar char="∙"/>
              <a:tabLst/>
              <a:defRPr/>
            </a:pP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Reporta</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las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condiciones</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de la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superficie</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fotografía</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y describe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el</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paisaje</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que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pueden</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tener</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un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impacto</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en</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las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diferencias</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en</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los</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efectos</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atmosféricos</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en</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diferentes</a:t>
            </a:r>
            <a:r>
              <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4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lugares</a:t>
            </a:r>
            <a:endParaRPr kumimoji="0" lang="en-US" sz="2400" b="0" i="0" u="none" strike="noStrike" kern="0" cap="none" spc="0" normalizeH="0" baseline="0" noProof="0" dirty="0">
              <a:ln>
                <a:noFill/>
              </a:ln>
              <a:solidFill>
                <a:schemeClr val="lt1"/>
              </a:solidFill>
              <a:effectLst/>
              <a:uLnTx/>
              <a:uFillTx/>
              <a:latin typeface="+mn-lt"/>
              <a:ea typeface="Helvetica Neue"/>
              <a:cs typeface="Helvetica Neue"/>
              <a:sym typeface="Helvetica Neue"/>
            </a:endParaRPr>
          </a:p>
        </p:txBody>
      </p:sp>
      <p:sp>
        <p:nvSpPr>
          <p:cNvPr id="119" name="Google Shape;119;p17"/>
          <p:cNvSpPr txBox="1"/>
          <p:nvPr/>
        </p:nvSpPr>
        <p:spPr>
          <a:xfrm>
            <a:off x="516150" y="4256074"/>
            <a:ext cx="4225500" cy="509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a:solidFill>
                  <a:schemeClr val="lt1"/>
                </a:solidFill>
                <a:latin typeface="+mn-lt"/>
                <a:ea typeface="Helvetica Neue"/>
                <a:cs typeface="Helvetica Neue"/>
                <a:sym typeface="Helvetica Neue"/>
              </a:rPr>
              <a:t>Un </a:t>
            </a:r>
            <a:r>
              <a:rPr lang="en-US" sz="1100" dirty="0" err="1">
                <a:solidFill>
                  <a:schemeClr val="lt1"/>
                </a:solidFill>
                <a:latin typeface="+mn-lt"/>
                <a:ea typeface="Helvetica Neue"/>
                <a:cs typeface="Helvetica Neue"/>
                <a:sym typeface="Helvetica Neue"/>
              </a:rPr>
              <a:t>participante</a:t>
            </a:r>
            <a:r>
              <a:rPr lang="en-US" sz="1100" dirty="0">
                <a:solidFill>
                  <a:schemeClr val="lt1"/>
                </a:solidFill>
                <a:latin typeface="+mn-lt"/>
                <a:ea typeface="Helvetica Neue"/>
                <a:cs typeface="Helvetica Neue"/>
                <a:sym typeface="Helvetica Neue"/>
              </a:rPr>
              <a:t> que </a:t>
            </a:r>
            <a:r>
              <a:rPr lang="en-US" sz="1100" dirty="0" err="1">
                <a:solidFill>
                  <a:schemeClr val="lt1"/>
                </a:solidFill>
                <a:latin typeface="+mn-lt"/>
                <a:ea typeface="Helvetica Neue"/>
                <a:cs typeface="Helvetica Neue"/>
                <a:sym typeface="Helvetica Neue"/>
              </a:rPr>
              <a:t>utiliza</a:t>
            </a:r>
            <a:r>
              <a:rPr lang="en-US" sz="1100" dirty="0">
                <a:solidFill>
                  <a:schemeClr val="lt1"/>
                </a:solidFill>
                <a:latin typeface="+mn-lt"/>
                <a:ea typeface="Helvetica Neue"/>
                <a:cs typeface="Helvetica Neue"/>
                <a:sym typeface="Helvetica Neue"/>
              </a:rPr>
              <a:t> la </a:t>
            </a:r>
            <a:r>
              <a:rPr lang="en-US" sz="1100" dirty="0" err="1">
                <a:solidFill>
                  <a:schemeClr val="lt1"/>
                </a:solidFill>
                <a:latin typeface="+mn-lt"/>
                <a:ea typeface="Helvetica Neue"/>
                <a:cs typeface="Helvetica Neue"/>
                <a:sym typeface="Helvetica Neue"/>
              </a:rPr>
              <a:t>herramienta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Cobertura</a:t>
            </a:r>
            <a:r>
              <a:rPr lang="en-US" sz="1100" dirty="0">
                <a:solidFill>
                  <a:schemeClr val="lt1"/>
                </a:solidFill>
                <a:latin typeface="+mn-lt"/>
                <a:ea typeface="Helvetica Neue"/>
                <a:cs typeface="Helvetica Neue"/>
                <a:sym typeface="Helvetica Neue"/>
              </a:rPr>
              <a:t> Terrestre de la </a:t>
            </a:r>
            <a:r>
              <a:rPr lang="en-US" sz="1100" dirty="0" err="1">
                <a:solidFill>
                  <a:schemeClr val="lt1"/>
                </a:solidFill>
                <a:latin typeface="+mn-lt"/>
                <a:ea typeface="Helvetica Neue"/>
                <a:cs typeface="Helvetica Neue"/>
                <a:sym typeface="Helvetica Neue"/>
              </a:rPr>
              <a:t>aplicación</a:t>
            </a:r>
            <a:r>
              <a:rPr lang="en-US" sz="1100" dirty="0">
                <a:solidFill>
                  <a:schemeClr val="lt1"/>
                </a:solidFill>
                <a:latin typeface="+mn-lt"/>
                <a:ea typeface="Helvetica Neue"/>
                <a:cs typeface="Helvetica Neue"/>
                <a:sym typeface="Helvetica Neue"/>
              </a:rPr>
              <a:t> GLOBE Observer para </a:t>
            </a:r>
            <a:r>
              <a:rPr lang="en-US" sz="1100" dirty="0" err="1">
                <a:solidFill>
                  <a:schemeClr val="lt1"/>
                </a:solidFill>
                <a:latin typeface="+mn-lt"/>
                <a:ea typeface="Helvetica Neue"/>
                <a:cs typeface="Helvetica Neue"/>
                <a:sym typeface="Helvetica Neue"/>
              </a:rPr>
              <a:t>tomar</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fotografías</a:t>
            </a:r>
            <a:r>
              <a:rPr lang="en-US" sz="1100" dirty="0">
                <a:solidFill>
                  <a:schemeClr val="lt1"/>
                </a:solidFill>
                <a:latin typeface="+mn-lt"/>
                <a:ea typeface="Helvetica Neue"/>
                <a:cs typeface="Helvetica Neue"/>
                <a:sym typeface="Helvetica Neue"/>
              </a:rPr>
              <a:t> del </a:t>
            </a:r>
            <a:r>
              <a:rPr lang="en-US" sz="1100" dirty="0" err="1">
                <a:solidFill>
                  <a:schemeClr val="lt1"/>
                </a:solidFill>
                <a:latin typeface="+mn-lt"/>
                <a:ea typeface="Helvetica Neue"/>
                <a:cs typeface="Helvetica Neue"/>
                <a:sym typeface="Helvetica Neue"/>
              </a:rPr>
              <a:t>paisaje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circundante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a:t>
            </a:r>
            <a:endParaRPr sz="1100" dirty="0">
              <a:latin typeface="+mn-lt"/>
            </a:endParaRPr>
          </a:p>
        </p:txBody>
      </p:sp>
      <p:pic>
        <p:nvPicPr>
          <p:cNvPr id="117" name="Google Shape;117;p17" descr="Una persona sosteniendo un teléfono con ambas manos, mientras toma una foto de la cubierta terrestre. En la pantalla puede ver un camino que atraviesa los árboles y etiquetas direccionales para el oeste y el norte."/>
          <p:cNvPicPr preferRelativeResize="0"/>
          <p:nvPr/>
        </p:nvPicPr>
        <p:blipFill rotWithShape="1">
          <a:blip r:embed="rId3">
            <a:alphaModFix/>
          </a:blip>
          <a:srcRect/>
          <a:stretch/>
        </p:blipFill>
        <p:spPr>
          <a:xfrm>
            <a:off x="516150" y="1710950"/>
            <a:ext cx="4225388" cy="2376352"/>
          </a:xfrm>
          <a:prstGeom prst="rect">
            <a:avLst/>
          </a:prstGeom>
          <a:noFill/>
          <a:ln>
            <a:noFill/>
          </a:ln>
        </p:spPr>
      </p:pic>
      <p:sp>
        <p:nvSpPr>
          <p:cNvPr id="120" name="Google Shape;120;p17"/>
          <p:cNvSpPr txBox="1"/>
          <p:nvPr/>
        </p:nvSpPr>
        <p:spPr>
          <a:xfrm>
            <a:off x="5009829" y="4182109"/>
            <a:ext cx="3760098" cy="6570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lt1"/>
              </a:buClr>
              <a:buSzPts val="1100"/>
              <a:buFont typeface="Arial"/>
              <a:buNone/>
            </a:pPr>
            <a:r>
              <a:rPr lang="en-US" sz="1100" dirty="0">
                <a:solidFill>
                  <a:schemeClr val="lt1"/>
                </a:solidFill>
                <a:latin typeface="+mn-lt"/>
                <a:ea typeface="Helvetica Neue"/>
                <a:cs typeface="Helvetica Neue"/>
                <a:sym typeface="Helvetica Neue"/>
              </a:rPr>
              <a:t>Una </a:t>
            </a:r>
            <a:r>
              <a:rPr lang="en-US" sz="1100" dirty="0" err="1">
                <a:solidFill>
                  <a:schemeClr val="lt1"/>
                </a:solidFill>
                <a:latin typeface="+mn-lt"/>
                <a:ea typeface="Helvetica Neue"/>
                <a:cs typeface="Helvetica Neue"/>
                <a:sym typeface="Helvetica Neue"/>
              </a:rPr>
              <a:t>captura</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pantalla</a:t>
            </a:r>
            <a:r>
              <a:rPr lang="en-US" sz="1100" dirty="0">
                <a:solidFill>
                  <a:schemeClr val="lt1"/>
                </a:solidFill>
                <a:latin typeface="+mn-lt"/>
                <a:ea typeface="Helvetica Neue"/>
                <a:cs typeface="Helvetica Neue"/>
                <a:sym typeface="Helvetica Neue"/>
              </a:rPr>
              <a:t> del Sistema de </a:t>
            </a:r>
            <a:r>
              <a:rPr lang="en-US" sz="1100" dirty="0" err="1">
                <a:solidFill>
                  <a:schemeClr val="lt1"/>
                </a:solidFill>
                <a:latin typeface="+mn-lt"/>
                <a:ea typeface="Helvetica Neue"/>
                <a:cs typeface="Helvetica Neue"/>
                <a:sym typeface="Helvetica Neue"/>
              </a:rPr>
              <a:t>visualización</a:t>
            </a:r>
            <a:r>
              <a:rPr lang="en-US" sz="1100" dirty="0">
                <a:solidFill>
                  <a:schemeClr val="lt1"/>
                </a:solidFill>
                <a:latin typeface="+mn-lt"/>
                <a:ea typeface="Helvetica Neue"/>
                <a:cs typeface="Helvetica Neue"/>
                <a:sym typeface="Helvetica Neue"/>
              </a:rPr>
              <a:t> GLOBE, </a:t>
            </a:r>
            <a:r>
              <a:rPr lang="en-US" sz="1100" dirty="0">
                <a:solidFill>
                  <a:schemeClr val="lt1"/>
                </a:solidFill>
                <a:latin typeface="+mn-lt"/>
                <a:ea typeface="Helvetica Neue"/>
                <a:cs typeface="Helvetica Neue"/>
                <a:sym typeface="Helvetica Neue"/>
                <a:hlinkClick r:id="rId4"/>
              </a:rPr>
              <a:t>https://vis.globe.gov</a:t>
            </a:r>
            <a:r>
              <a:rPr lang="en-US" sz="1100" dirty="0">
                <a:solidFill>
                  <a:schemeClr val="lt1"/>
                </a:solidFill>
                <a:latin typeface="+mn-lt"/>
                <a:ea typeface="Helvetica Neue"/>
                <a:cs typeface="Helvetica Neue"/>
                <a:sym typeface="Helvetica Neue"/>
              </a:rPr>
              <a:t>, que </a:t>
            </a:r>
            <a:r>
              <a:rPr lang="en-US" sz="1100" dirty="0" err="1">
                <a:solidFill>
                  <a:schemeClr val="lt1"/>
                </a:solidFill>
                <a:latin typeface="+mn-lt"/>
                <a:ea typeface="Helvetica Neue"/>
                <a:cs typeface="Helvetica Neue"/>
                <a:sym typeface="Helvetica Neue"/>
              </a:rPr>
              <a:t>muestra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imágenes</a:t>
            </a:r>
            <a:r>
              <a:rPr lang="en-US" sz="1100" dirty="0">
                <a:solidFill>
                  <a:schemeClr val="lt1"/>
                </a:solidFill>
                <a:latin typeface="+mn-lt"/>
                <a:ea typeface="Helvetica Neue"/>
                <a:cs typeface="Helvetica Neue"/>
                <a:sym typeface="Helvetica Neue"/>
              </a:rPr>
              <a:t> de la </a:t>
            </a:r>
            <a:r>
              <a:rPr lang="en-US" sz="1100" dirty="0" err="1">
                <a:solidFill>
                  <a:schemeClr val="lt1"/>
                </a:solidFill>
                <a:latin typeface="+mn-lt"/>
                <a:ea typeface="Helvetica Neue"/>
                <a:cs typeface="Helvetica Neue"/>
                <a:sym typeface="Helvetica Neue"/>
              </a:rPr>
              <a:t>cobertura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terrestre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tomadas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los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Estados</a:t>
            </a:r>
            <a:r>
              <a:rPr lang="en-US" sz="1100" dirty="0">
                <a:solidFill>
                  <a:schemeClr val="lt1"/>
                </a:solidFill>
                <a:latin typeface="+mn-lt"/>
                <a:ea typeface="Helvetica Neue"/>
                <a:cs typeface="Helvetica Neue"/>
                <a:sym typeface="Helvetica Neue"/>
              </a:rPr>
              <a:t> Unidos.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a:t>
            </a:r>
            <a:endParaRPr sz="1100" dirty="0">
              <a:latin typeface="+mn-lt"/>
            </a:endParaRPr>
          </a:p>
        </p:txBody>
      </p:sp>
      <p:pic>
        <p:nvPicPr>
          <p:cNvPr id="118" name="Google Shape;118;p17" descr="Un mapa de América del Norte con imágenes en miniatura de imágenes de cobertura terrestre dispersas, principalmente en los EE. UU."/>
          <p:cNvPicPr preferRelativeResize="0"/>
          <p:nvPr/>
        </p:nvPicPr>
        <p:blipFill rotWithShape="1">
          <a:blip r:embed="rId5">
            <a:alphaModFix/>
          </a:blip>
          <a:srcRect/>
          <a:stretch/>
        </p:blipFill>
        <p:spPr>
          <a:xfrm>
            <a:off x="5009830" y="1691327"/>
            <a:ext cx="3542863" cy="2395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4143"/>
        </a:solidFill>
        <a:effectLst/>
      </p:bgPr>
    </p:bg>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08416" y="181739"/>
            <a:ext cx="8796900" cy="1131049"/>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254000" marR="0" lvl="0" indent="-260350" algn="l" defTabSz="914400" rtl="0" eaLnBrk="1" fontAlgn="auto" latinLnBrk="0" hangingPunct="1">
              <a:lnSpc>
                <a:spcPct val="100000"/>
              </a:lnSpc>
              <a:spcBef>
                <a:spcPts val="0"/>
              </a:spcBef>
              <a:spcAft>
                <a:spcPts val="0"/>
              </a:spcAft>
              <a:buClr>
                <a:schemeClr val="lt1"/>
              </a:buClr>
              <a:buSzPts val="2300"/>
              <a:buFont typeface="Noto Sans Symbols"/>
              <a:buChar char="∙"/>
              <a:tabLst/>
              <a:defRPr/>
            </a:pP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Contribuir</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una</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base de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datos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de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ciencia</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ciudadana</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utilizada</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por</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hlinkClick r:id="rId3"/>
              </a:rPr>
              <a:t>científicos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y </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hlinkClick r:id="rId4"/>
              </a:rPr>
              <a:t>estudiantes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para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estudiar</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los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efectos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de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los</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eclipses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en</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la </a:t>
            </a:r>
            <a:r>
              <a:rPr kumimoji="0" lang="en-US" sz="2300" b="0" i="0" u="none" strike="noStrike" kern="0" cap="none" spc="0" normalizeH="0" baseline="0" noProof="0" dirty="0" err="1">
                <a:ln>
                  <a:noFill/>
                </a:ln>
                <a:solidFill>
                  <a:schemeClr val="lt1"/>
                </a:solidFill>
                <a:effectLst/>
                <a:uLnTx/>
                <a:uFillTx/>
                <a:latin typeface="+mn-lt"/>
                <a:ea typeface="Helvetica Neue"/>
                <a:cs typeface="Helvetica Neue"/>
                <a:sym typeface="Helvetica Neue"/>
              </a:rPr>
              <a:t>atmósfera</a:t>
            </a:r>
            <a:r>
              <a:rPr kumimoji="0" lang="en-US" sz="2300" b="0" i="0" u="none" strike="noStrike" kern="0" cap="none" spc="0" normalizeH="0" baseline="0" noProof="0" dirty="0">
                <a:ln>
                  <a:noFill/>
                </a:ln>
                <a:solidFill>
                  <a:schemeClr val="lt1"/>
                </a:solidFill>
                <a:effectLst/>
                <a:uLnTx/>
                <a:uFillTx/>
                <a:latin typeface="+mn-lt"/>
                <a:ea typeface="Helvetica Neue"/>
                <a:cs typeface="Helvetica Neue"/>
                <a:sym typeface="Helvetica Neue"/>
              </a:rPr>
              <a:t>. </a:t>
            </a:r>
            <a:endParaRPr kumimoji="0" lang="en-US" sz="1800" b="0" i="0" u="none" strike="noStrike" kern="0" cap="none" spc="0" normalizeH="0" baseline="0" noProof="0" dirty="0">
              <a:ln>
                <a:noFill/>
              </a:ln>
              <a:solidFill>
                <a:schemeClr val="dk1"/>
              </a:solidFill>
              <a:effectLst/>
              <a:uLnTx/>
              <a:uFillTx/>
              <a:latin typeface="+mn-lt"/>
              <a:ea typeface="Helvetica Neue"/>
              <a:cs typeface="Helvetica Neue"/>
              <a:sym typeface="Helvetica Neue"/>
            </a:endParaRPr>
          </a:p>
        </p:txBody>
      </p:sp>
      <p:sp>
        <p:nvSpPr>
          <p:cNvPr id="127" name="Google Shape;127;p18"/>
          <p:cNvSpPr txBox="1"/>
          <p:nvPr/>
        </p:nvSpPr>
        <p:spPr>
          <a:xfrm>
            <a:off x="404226" y="3737024"/>
            <a:ext cx="5373300" cy="1254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100" dirty="0">
                <a:solidFill>
                  <a:schemeClr val="lt1"/>
                </a:solidFill>
                <a:latin typeface="+mn-lt"/>
                <a:ea typeface="Helvetica Neue"/>
                <a:cs typeface="Helvetica Neue"/>
                <a:sym typeface="Helvetica Neue"/>
              </a:rPr>
              <a:t>Izquierda: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Dr. Brant Dodson (NASA Langley Research Center) </a:t>
            </a:r>
            <a:r>
              <a:rPr lang="en-US" sz="1100" dirty="0" err="1">
                <a:solidFill>
                  <a:schemeClr val="lt1"/>
                </a:solidFill>
                <a:latin typeface="+mn-lt"/>
                <a:ea typeface="Helvetica Neue"/>
                <a:cs typeface="Helvetica Neue"/>
                <a:sym typeface="Helvetica Neue"/>
              </a:rPr>
              <a:t>presenta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su</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artículo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comparando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los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datos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temperatura</a:t>
            </a:r>
            <a:r>
              <a:rPr lang="en-US" sz="1100" dirty="0">
                <a:solidFill>
                  <a:schemeClr val="lt1"/>
                </a:solidFill>
                <a:latin typeface="+mn-lt"/>
                <a:ea typeface="Helvetica Neue"/>
                <a:cs typeface="Helvetica Neue"/>
                <a:sym typeface="Helvetica Neue"/>
              </a:rPr>
              <a:t> de la </a:t>
            </a:r>
            <a:r>
              <a:rPr lang="en-US" sz="1100" dirty="0" err="1">
                <a:solidFill>
                  <a:schemeClr val="lt1"/>
                </a:solidFill>
                <a:latin typeface="+mn-lt"/>
                <a:ea typeface="Helvetica Neue"/>
                <a:cs typeface="Helvetica Neue"/>
                <a:sym typeface="Helvetica Neue"/>
              </a:rPr>
              <a:t>ciencia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ciudadana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diferentes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niveles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informados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cobertura</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nubes</a:t>
            </a:r>
            <a:r>
              <a:rPr lang="en" sz="1100" dirty="0">
                <a:solidFill>
                  <a:schemeClr val="lt1"/>
                </a:solidFill>
                <a:latin typeface="+mn-lt"/>
                <a:ea typeface="Helvetica Neue"/>
                <a:cs typeface="Helvetica Neue"/>
                <a:sym typeface="Helvetica Neue"/>
              </a:rPr>
              <a:t>, </a:t>
            </a:r>
            <a:r>
              <a:rPr lang="en" sz="1100" u="sng" dirty="0">
                <a:solidFill>
                  <a:schemeClr val="hlink"/>
                </a:solidFill>
                <a:latin typeface="+mn-lt"/>
                <a:ea typeface="Helvetica Neue"/>
                <a:cs typeface="Helvetica Neue"/>
                <a:sym typeface="Helvetica Neue"/>
                <a:hlinkClick r:id="rId5"/>
              </a:rPr>
              <a:t>doi.org/10.1175/JAMC-D-18-0297.1</a:t>
            </a:r>
            <a:endParaRPr sz="1100" dirty="0">
              <a:solidFill>
                <a:srgbClr val="DDEAF6"/>
              </a:solidFill>
              <a:latin typeface="+mn-lt"/>
              <a:ea typeface="Helvetica Neue"/>
              <a:cs typeface="Helvetica Neue"/>
              <a:sym typeface="Helvetica Neue"/>
            </a:endParaRPr>
          </a:p>
          <a:p>
            <a:pPr marL="0" marR="0" lvl="0" indent="0" algn="l" rtl="0">
              <a:spcBef>
                <a:spcPts val="0"/>
              </a:spcBef>
              <a:spcAft>
                <a:spcPts val="0"/>
              </a:spcAft>
              <a:buNone/>
            </a:pPr>
            <a:endParaRPr sz="1100" dirty="0">
              <a:solidFill>
                <a:schemeClr val="lt1"/>
              </a:solidFill>
              <a:latin typeface="+mn-lt"/>
              <a:ea typeface="Helvetica Neue"/>
              <a:cs typeface="Helvetica Neue"/>
              <a:sym typeface="Helvetica Neue"/>
            </a:endParaRPr>
          </a:p>
          <a:p>
            <a:pPr marL="0" marR="0" lvl="0" indent="0" algn="l" rtl="0">
              <a:spcBef>
                <a:spcPts val="0"/>
              </a:spcBef>
              <a:spcAft>
                <a:spcPts val="0"/>
              </a:spcAft>
              <a:buNone/>
            </a:pPr>
            <a:r>
              <a:rPr lang="en-US" sz="1100" dirty="0" err="1">
                <a:solidFill>
                  <a:schemeClr val="lt1"/>
                </a:solidFill>
                <a:latin typeface="+mn-lt"/>
                <a:ea typeface="Helvetica Neue"/>
                <a:cs typeface="Helvetica Neue"/>
                <a:sym typeface="Helvetica Neue"/>
              </a:rPr>
              <a:t>Derecha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Páginas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varios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los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informes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investigación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enviados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por</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los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estudiantes</a:t>
            </a:r>
            <a:r>
              <a:rPr lang="en-US" sz="1100" dirty="0">
                <a:solidFill>
                  <a:schemeClr val="lt1"/>
                </a:solidFill>
                <a:latin typeface="+mn-lt"/>
                <a:ea typeface="Helvetica Neue"/>
                <a:cs typeface="Helvetica Neue"/>
                <a:sym typeface="Helvetica Neue"/>
              </a:rPr>
              <a:t> al </a:t>
            </a:r>
            <a:r>
              <a:rPr lang="en-US" sz="1100" dirty="0" err="1">
                <a:solidFill>
                  <a:schemeClr val="lt1"/>
                </a:solidFill>
                <a:latin typeface="+mn-lt"/>
                <a:ea typeface="Helvetica Neue"/>
                <a:cs typeface="Helvetica Neue"/>
                <a:sym typeface="Helvetica Neue"/>
              </a:rPr>
              <a:t>Simposio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Internacional</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Ciencias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Virtuales</a:t>
            </a:r>
            <a:r>
              <a:rPr lang="en-US" sz="1100" dirty="0">
                <a:solidFill>
                  <a:schemeClr val="lt1"/>
                </a:solidFill>
                <a:latin typeface="+mn-lt"/>
                <a:ea typeface="Helvetica Neue"/>
                <a:cs typeface="Helvetica Neue"/>
                <a:sym typeface="Helvetica Neue"/>
              </a:rPr>
              <a:t> GLOBE </a:t>
            </a:r>
            <a:r>
              <a:rPr lang="en-US" sz="1100" dirty="0" err="1">
                <a:solidFill>
                  <a:schemeClr val="lt1"/>
                </a:solidFill>
                <a:latin typeface="+mn-lt"/>
                <a:ea typeface="Helvetica Neue"/>
                <a:cs typeface="Helvetica Neue"/>
                <a:sym typeface="Helvetica Neue"/>
              </a:rPr>
              <a:t>después</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los</a:t>
            </a:r>
            <a:r>
              <a:rPr lang="en-US" sz="1100" dirty="0">
                <a:solidFill>
                  <a:schemeClr val="lt1"/>
                </a:solidFill>
                <a:latin typeface="+mn-lt"/>
                <a:ea typeface="Helvetica Neue"/>
                <a:cs typeface="Helvetica Neue"/>
                <a:sym typeface="Helvetica Neue"/>
              </a:rPr>
              <a:t> eclipses de 2017, 2019 y 2020, </a:t>
            </a:r>
            <a:r>
              <a:rPr lang="en" sz="1100" u="sng" dirty="0">
                <a:solidFill>
                  <a:schemeClr val="hlink"/>
                </a:solidFill>
                <a:latin typeface="+mn-lt"/>
                <a:ea typeface="Helvetica Neue"/>
                <a:cs typeface="Helvetica Neue"/>
                <a:sym typeface="Helvetica Neue"/>
                <a:hlinkClick r:id="rId6"/>
              </a:rPr>
              <a:t>observer.globe.gov/eclipses#studentresearch</a:t>
            </a:r>
            <a:r>
              <a:rPr lang="en" sz="1100" dirty="0">
                <a:solidFill>
                  <a:srgbClr val="DDEAF6"/>
                </a:solidFill>
                <a:latin typeface="+mn-lt"/>
                <a:ea typeface="Helvetica Neue"/>
                <a:cs typeface="Helvetica Neue"/>
                <a:sym typeface="Helvetica Neue"/>
              </a:rPr>
              <a:t> </a:t>
            </a:r>
            <a:endParaRPr sz="1100" dirty="0">
              <a:solidFill>
                <a:srgbClr val="DDEAF6"/>
              </a:solidFill>
              <a:latin typeface="+mn-lt"/>
              <a:ea typeface="Helvetica Neue"/>
              <a:cs typeface="Helvetica Neue"/>
              <a:sym typeface="Helvetica Neue"/>
            </a:endParaRPr>
          </a:p>
        </p:txBody>
      </p:sp>
      <p:pic>
        <p:nvPicPr>
          <p:cNvPr id="131" name="Google Shape;131;p18" descr="Un hombre señala una pantalla con gráficos de nubes y temperatura del aire."/>
          <p:cNvPicPr preferRelativeResize="0"/>
          <p:nvPr/>
        </p:nvPicPr>
        <p:blipFill rotWithShape="1">
          <a:blip r:embed="rId7">
            <a:alphaModFix/>
          </a:blip>
          <a:srcRect t="7398" b="8090"/>
          <a:stretch/>
        </p:blipFill>
        <p:spPr>
          <a:xfrm>
            <a:off x="364126" y="1489389"/>
            <a:ext cx="4109109" cy="1953347"/>
          </a:xfrm>
          <a:prstGeom prst="rect">
            <a:avLst/>
          </a:prstGeom>
          <a:noFill/>
          <a:ln>
            <a:noFill/>
          </a:ln>
        </p:spPr>
      </p:pic>
      <p:pic>
        <p:nvPicPr>
          <p:cNvPr id="4" name="Picture 3" descr="Ejemplos de informes de estudiantes que presentan datos de eclipses y muestran ejemplos de un gráfico, una tabla de datos y una visualización de datos en un mapa.">
            <a:extLst>
              <a:ext uri="{FF2B5EF4-FFF2-40B4-BE49-F238E27FC236}">
                <a16:creationId xmlns:a16="http://schemas.microsoft.com/office/drawing/2014/main" id="{2CFD7214-6264-46E6-B575-89FA3A9191DA}"/>
              </a:ext>
            </a:extLst>
          </p:cNvPr>
          <p:cNvPicPr>
            <a:picLocks noChangeAspect="1"/>
          </p:cNvPicPr>
          <p:nvPr/>
        </p:nvPicPr>
        <p:blipFill>
          <a:blip r:embed="rId8"/>
          <a:stretch>
            <a:fillRect/>
          </a:stretch>
        </p:blipFill>
        <p:spPr>
          <a:xfrm>
            <a:off x="4638116" y="1024761"/>
            <a:ext cx="4267200" cy="393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2" name="GLOBE Air Temperature with Eclipse Shadow 2017.mp4" descr="Una animación que muestra los datos de temperatura del aire recopilados por científicos voluntarios de GLOBE el 21 de agosto del 2017. Muestra un mapa de América del Norte con puntos codificados por colores que representan las temperaturas medidas. Los círculos concéntricos de la sombra del eclipse aparecen sobre el centro de los EE. UU.">
            <a:hlinkClick r:id="" action="ppaction://media"/>
            <a:extLst>
              <a:ext uri="{FF2B5EF4-FFF2-40B4-BE49-F238E27FC236}">
                <a16:creationId xmlns:a16="http://schemas.microsoft.com/office/drawing/2014/main" id="{3DF786FA-3D94-2C5F-53F5-3FE34F910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38" name="Google Shape;138;p19"/>
          <p:cNvSpPr txBox="1">
            <a:spLocks noGrp="1"/>
          </p:cNvSpPr>
          <p:nvPr>
            <p:ph type="ctrTitle"/>
          </p:nvPr>
        </p:nvSpPr>
        <p:spPr>
          <a:xfrm>
            <a:off x="1519650" y="99675"/>
            <a:ext cx="5567100" cy="897300"/>
          </a:xfrm>
          <a:prstGeom prst="rect">
            <a:avLst/>
          </a:prstGeom>
          <a:solidFill>
            <a:srgbClr val="424143">
              <a:alpha val="49803"/>
            </a:srgbClr>
          </a:solid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254000" lvl="0" indent="-266700" algn="l">
              <a:lnSpc>
                <a:spcPct val="100000"/>
              </a:lnSpc>
              <a:buClr>
                <a:schemeClr val="lt1"/>
              </a:buClr>
              <a:buSzPts val="2400"/>
              <a:buFont typeface="Arial"/>
              <a:buChar char="•"/>
              <a:defRPr/>
            </a:pPr>
            <a:r>
              <a:rPr lang="en-US" sz="2400" dirty="0" err="1">
                <a:solidFill>
                  <a:schemeClr val="lt1"/>
                </a:solidFill>
                <a:latin typeface="+mn-lt"/>
                <a:ea typeface="Helvetica Neue"/>
                <a:cs typeface="Helvetica Neue"/>
                <a:sym typeface="Helvetica Neue"/>
              </a:rPr>
              <a:t>Provee</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datos</a:t>
            </a:r>
            <a:r>
              <a:rPr lang="en-US" sz="2400" dirty="0">
                <a:solidFill>
                  <a:schemeClr val="lt1"/>
                </a:solidFill>
                <a:latin typeface="+mn-lt"/>
                <a:ea typeface="Helvetica Neue"/>
                <a:cs typeface="Helvetica Neue"/>
                <a:sym typeface="Helvetica Neue"/>
              </a:rPr>
              <a:t> de </a:t>
            </a:r>
            <a:r>
              <a:rPr lang="en-US" sz="2400" dirty="0" err="1">
                <a:solidFill>
                  <a:schemeClr val="lt1"/>
                </a:solidFill>
                <a:latin typeface="+mn-lt"/>
                <a:ea typeface="Helvetica Neue"/>
                <a:cs typeface="Helvetica Neue"/>
                <a:sym typeface="Helvetica Neue"/>
              </a:rPr>
              <a:t>comparación</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incluso</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si</a:t>
            </a:r>
            <a:r>
              <a:rPr lang="en-US" sz="2400" dirty="0">
                <a:solidFill>
                  <a:schemeClr val="lt1"/>
                </a:solidFill>
                <a:latin typeface="+mn-lt"/>
                <a:ea typeface="Helvetica Neue"/>
                <a:cs typeface="Helvetica Neue"/>
                <a:sym typeface="Helvetica Neue"/>
              </a:rPr>
              <a:t> no </a:t>
            </a:r>
            <a:r>
              <a:rPr lang="en-US" sz="2400" dirty="0" err="1">
                <a:solidFill>
                  <a:schemeClr val="lt1"/>
                </a:solidFill>
                <a:latin typeface="+mn-lt"/>
                <a:ea typeface="Helvetica Neue"/>
                <a:cs typeface="Helvetica Neue"/>
                <a:sym typeface="Helvetica Neue"/>
              </a:rPr>
              <a:t>está</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en</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el</a:t>
            </a:r>
            <a:r>
              <a:rPr lang="en-US" sz="2400" dirty="0">
                <a:solidFill>
                  <a:schemeClr val="lt1"/>
                </a:solidFill>
                <a:latin typeface="+mn-lt"/>
                <a:ea typeface="Helvetica Neue"/>
                <a:cs typeface="Helvetica Neue"/>
                <a:sym typeface="Helvetica Neue"/>
              </a:rPr>
              <a:t> </a:t>
            </a:r>
            <a:r>
              <a:rPr lang="en-US" sz="2400" dirty="0" err="1">
                <a:solidFill>
                  <a:schemeClr val="lt1"/>
                </a:solidFill>
                <a:latin typeface="+mn-lt"/>
                <a:ea typeface="Helvetica Neue"/>
                <a:cs typeface="Helvetica Neue"/>
                <a:sym typeface="Helvetica Neue"/>
              </a:rPr>
              <a:t>camino</a:t>
            </a:r>
            <a:r>
              <a:rPr lang="en-US" sz="2400" dirty="0">
                <a:solidFill>
                  <a:schemeClr val="lt1"/>
                </a:solidFill>
                <a:latin typeface="+mn-lt"/>
                <a:ea typeface="Helvetica Neue"/>
                <a:cs typeface="Helvetica Neue"/>
                <a:sym typeface="Helvetica Neue"/>
              </a:rPr>
              <a:t> del eclipse </a:t>
            </a:r>
            <a:r>
              <a:rPr lang="en-US" sz="2400" dirty="0" err="1">
                <a:solidFill>
                  <a:schemeClr val="lt1"/>
                </a:solidFill>
                <a:latin typeface="+mn-lt"/>
                <a:ea typeface="Helvetica Neue"/>
                <a:cs typeface="Helvetica Neue"/>
                <a:sym typeface="Helvetica Neue"/>
              </a:rPr>
              <a:t>máximo</a:t>
            </a:r>
            <a:endParaRPr kumimoji="0" lang="en-US" sz="2400" b="0" i="0" u="none" strike="noStrike" kern="0" cap="none" spc="0" normalizeH="0" baseline="0" noProof="0" dirty="0">
              <a:ln>
                <a:noFill/>
              </a:ln>
              <a:solidFill>
                <a:schemeClr val="lt1"/>
              </a:solidFill>
              <a:effectLst/>
              <a:uLnTx/>
              <a:uFillTx/>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8"/>
                                        </p:tgtEl>
                                      </p:cBhvr>
                                    </p:animEffect>
                                    <p:set>
                                      <p:cBhvr>
                                        <p:cTn id="7" dur="1" fill="hold">
                                          <p:stCondLst>
                                            <p:cond delay="500"/>
                                          </p:stCondLst>
                                        </p:cTn>
                                        <p:tgtEl>
                                          <p:spTgt spid="1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201000" y="0"/>
            <a:ext cx="7886700" cy="73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US" sz="2800" dirty="0" err="1"/>
              <a:t>Seguridad</a:t>
            </a:r>
            <a:r>
              <a:rPr lang="en-US" sz="2800" dirty="0"/>
              <a:t> ocular </a:t>
            </a:r>
            <a:r>
              <a:rPr lang="en-US" sz="2800" dirty="0" err="1"/>
              <a:t>durante</a:t>
            </a:r>
            <a:r>
              <a:rPr lang="en-US" sz="2800" dirty="0"/>
              <a:t> un eclipse </a:t>
            </a:r>
            <a:r>
              <a:rPr lang="en-US" sz="2800" dirty="0" err="1"/>
              <a:t>anular</a:t>
            </a:r>
            <a:endParaRPr sz="2800" dirty="0"/>
          </a:p>
        </p:txBody>
      </p:sp>
      <p:sp>
        <p:nvSpPr>
          <p:cNvPr id="145" name="Google Shape;145;p20"/>
          <p:cNvSpPr txBox="1">
            <a:spLocks noGrp="1"/>
          </p:cNvSpPr>
          <p:nvPr>
            <p:ph type="body" idx="1"/>
          </p:nvPr>
        </p:nvSpPr>
        <p:spPr>
          <a:xfrm>
            <a:off x="2518169" y="823076"/>
            <a:ext cx="6640119" cy="1329706"/>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chemeClr val="lt1"/>
              </a:buClr>
              <a:buSzPts val="2000"/>
              <a:buNone/>
            </a:pPr>
            <a:r>
              <a:rPr lang="en-US" sz="2000" dirty="0"/>
              <a:t>El Sol </a:t>
            </a:r>
            <a:r>
              <a:rPr lang="en-US" sz="2000" dirty="0" err="1"/>
              <a:t>nunca</a:t>
            </a:r>
            <a:r>
              <a:rPr lang="en-US" sz="2000" dirty="0"/>
              <a:t> </a:t>
            </a:r>
            <a:r>
              <a:rPr lang="en-US" sz="2000" dirty="0" err="1"/>
              <a:t>está</a:t>
            </a:r>
            <a:r>
              <a:rPr lang="en-US" sz="2000" dirty="0"/>
              <a:t> </a:t>
            </a:r>
            <a:r>
              <a:rPr lang="en-US" sz="2000" dirty="0" err="1"/>
              <a:t>completamente</a:t>
            </a:r>
            <a:r>
              <a:rPr lang="en-US" sz="2000" dirty="0"/>
              <a:t> </a:t>
            </a:r>
            <a:r>
              <a:rPr lang="en-US" sz="2000" dirty="0" err="1"/>
              <a:t>bloqueado</a:t>
            </a:r>
            <a:r>
              <a:rPr lang="en-US" sz="2000" dirty="0"/>
              <a:t> </a:t>
            </a:r>
            <a:r>
              <a:rPr lang="en-US" sz="2000" dirty="0" err="1"/>
              <a:t>por</a:t>
            </a:r>
            <a:r>
              <a:rPr lang="en-US" sz="2000" dirty="0"/>
              <a:t> la Luna </a:t>
            </a:r>
            <a:r>
              <a:rPr lang="en-US" sz="2000" dirty="0" err="1"/>
              <a:t>durante</a:t>
            </a:r>
            <a:r>
              <a:rPr lang="en-US" sz="2000" dirty="0"/>
              <a:t> un eclipse solar </a:t>
            </a:r>
            <a:r>
              <a:rPr lang="en-US" sz="2000" dirty="0" err="1"/>
              <a:t>anular</a:t>
            </a:r>
            <a:r>
              <a:rPr lang="en-US" sz="2000" dirty="0"/>
              <a:t>. Por lo tanto, </a:t>
            </a:r>
            <a:r>
              <a:rPr lang="en-US" sz="2000" dirty="0" err="1"/>
              <a:t>durante</a:t>
            </a:r>
            <a:r>
              <a:rPr lang="en-US" sz="2000" dirty="0"/>
              <a:t> un eclipse </a:t>
            </a:r>
            <a:r>
              <a:rPr lang="en-US" sz="2000" dirty="0" err="1"/>
              <a:t>anular</a:t>
            </a:r>
            <a:r>
              <a:rPr lang="en-US" sz="2000" dirty="0"/>
              <a:t>, </a:t>
            </a:r>
            <a:r>
              <a:rPr lang="en-US" sz="2000" dirty="0" err="1"/>
              <a:t>nunca</a:t>
            </a:r>
            <a:r>
              <a:rPr lang="en-US" sz="2000" dirty="0"/>
              <a:t> es </a:t>
            </a:r>
            <a:r>
              <a:rPr lang="en-US" sz="2000" dirty="0" err="1"/>
              <a:t>seguro</a:t>
            </a:r>
            <a:r>
              <a:rPr lang="en-US" sz="2000" dirty="0"/>
              <a:t> </a:t>
            </a:r>
            <a:r>
              <a:rPr lang="en-US" sz="2000" dirty="0" err="1"/>
              <a:t>mirar</a:t>
            </a:r>
            <a:r>
              <a:rPr lang="en-US" sz="2000" dirty="0"/>
              <a:t> </a:t>
            </a:r>
            <a:r>
              <a:rPr lang="en-US" sz="2000" dirty="0" err="1"/>
              <a:t>directamente</a:t>
            </a:r>
            <a:r>
              <a:rPr lang="en-US" sz="2000" dirty="0"/>
              <a:t> al Sol sin </a:t>
            </a:r>
            <a:r>
              <a:rPr lang="en-US" sz="2000" dirty="0" err="1"/>
              <a:t>protección</a:t>
            </a:r>
            <a:r>
              <a:rPr lang="en-US" sz="2000" dirty="0"/>
              <a:t> ocular </a:t>
            </a:r>
            <a:r>
              <a:rPr lang="en-US" sz="2000" dirty="0" err="1"/>
              <a:t>especializada</a:t>
            </a:r>
            <a:r>
              <a:rPr lang="en-US" sz="2000" dirty="0"/>
              <a:t> </a:t>
            </a:r>
            <a:r>
              <a:rPr lang="en-US" sz="2000" dirty="0" err="1"/>
              <a:t>diseñada</a:t>
            </a:r>
            <a:r>
              <a:rPr lang="en-US" sz="2000" dirty="0"/>
              <a:t> para la </a:t>
            </a:r>
            <a:r>
              <a:rPr lang="en-US" sz="2000" dirty="0" err="1"/>
              <a:t>observación</a:t>
            </a:r>
            <a:r>
              <a:rPr lang="en-US" sz="2000" dirty="0"/>
              <a:t> solar.</a:t>
            </a:r>
            <a:endParaRPr dirty="0"/>
          </a:p>
        </p:txBody>
      </p:sp>
      <p:sp>
        <p:nvSpPr>
          <p:cNvPr id="153" name="Google Shape;153;p20"/>
          <p:cNvSpPr txBox="1"/>
          <p:nvPr/>
        </p:nvSpPr>
        <p:spPr>
          <a:xfrm>
            <a:off x="238389" y="4381054"/>
            <a:ext cx="2168507" cy="74632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100" b="0" i="0" dirty="0">
                <a:solidFill>
                  <a:schemeClr val="lt1"/>
                </a:solidFill>
                <a:latin typeface="+mn-lt"/>
                <a:ea typeface="Helvetica Neue"/>
                <a:cs typeface="Helvetica Neue"/>
                <a:sym typeface="Helvetica Neue"/>
              </a:rPr>
              <a:t>Una </a:t>
            </a:r>
            <a:r>
              <a:rPr lang="en-US" sz="1100" b="0" i="0" dirty="0" err="1">
                <a:solidFill>
                  <a:schemeClr val="lt1"/>
                </a:solidFill>
                <a:latin typeface="+mn-lt"/>
                <a:ea typeface="Helvetica Neue"/>
                <a:cs typeface="Helvetica Neue"/>
                <a:sym typeface="Helvetica Neue"/>
              </a:rPr>
              <a:t>observadora</a:t>
            </a:r>
            <a:r>
              <a:rPr lang="en-US" sz="1100" b="0" i="0" dirty="0">
                <a:solidFill>
                  <a:schemeClr val="lt1"/>
                </a:solidFill>
                <a:latin typeface="+mn-lt"/>
                <a:ea typeface="Helvetica Neue"/>
                <a:cs typeface="Helvetica Neue"/>
                <a:sym typeface="Helvetica Neue"/>
              </a:rPr>
              <a:t> de un eclipse solar </a:t>
            </a:r>
            <a:r>
              <a:rPr lang="en-US" sz="1100" b="0" i="0" dirty="0" err="1">
                <a:solidFill>
                  <a:schemeClr val="lt1"/>
                </a:solidFill>
                <a:latin typeface="+mn-lt"/>
                <a:ea typeface="Helvetica Neue"/>
                <a:cs typeface="Helvetica Neue"/>
                <a:sym typeface="Helvetica Neue"/>
              </a:rPr>
              <a:t>en</a:t>
            </a:r>
            <a:r>
              <a:rPr lang="en-US" sz="1100" b="0" i="0" dirty="0">
                <a:solidFill>
                  <a:schemeClr val="lt1"/>
                </a:solidFill>
                <a:latin typeface="+mn-lt"/>
                <a:ea typeface="Helvetica Neue"/>
                <a:cs typeface="Helvetica Neue"/>
                <a:sym typeface="Helvetica Neue"/>
              </a:rPr>
              <a:t> Argentina </a:t>
            </a:r>
            <a:r>
              <a:rPr lang="en-US" sz="1100" b="0" i="0" dirty="0" err="1">
                <a:solidFill>
                  <a:schemeClr val="lt1"/>
                </a:solidFill>
                <a:latin typeface="+mn-lt"/>
                <a:ea typeface="Helvetica Neue"/>
                <a:cs typeface="Helvetica Neue"/>
                <a:sym typeface="Helvetica Neue"/>
              </a:rPr>
              <a:t>en</a:t>
            </a:r>
            <a:r>
              <a:rPr lang="en-US" sz="1100" b="0" i="0" dirty="0">
                <a:solidFill>
                  <a:schemeClr val="lt1"/>
                </a:solidFill>
                <a:latin typeface="+mn-lt"/>
                <a:ea typeface="Helvetica Neue"/>
                <a:cs typeface="Helvetica Neue"/>
                <a:sym typeface="Helvetica Neue"/>
              </a:rPr>
              <a:t> </a:t>
            </a:r>
            <a:r>
              <a:rPr lang="en-US" sz="1100" b="0" i="0" dirty="0" err="1">
                <a:solidFill>
                  <a:schemeClr val="lt1"/>
                </a:solidFill>
                <a:latin typeface="+mn-lt"/>
                <a:ea typeface="Helvetica Neue"/>
                <a:cs typeface="Helvetica Neue"/>
                <a:sym typeface="Helvetica Neue"/>
              </a:rPr>
              <a:t>diciembre</a:t>
            </a:r>
            <a:r>
              <a:rPr lang="en-US" sz="1100" b="0" i="0" dirty="0">
                <a:solidFill>
                  <a:schemeClr val="lt1"/>
                </a:solidFill>
                <a:latin typeface="+mn-lt"/>
                <a:ea typeface="Helvetica Neue"/>
                <a:cs typeface="Helvetica Neue"/>
                <a:sym typeface="Helvetica Neue"/>
              </a:rPr>
              <a:t> de 2020. </a:t>
            </a:r>
            <a:r>
              <a:rPr lang="en-US" sz="1100" b="0" i="0" dirty="0" err="1">
                <a:solidFill>
                  <a:schemeClr val="lt1"/>
                </a:solidFill>
                <a:latin typeface="+mn-lt"/>
                <a:ea typeface="Helvetica Neue"/>
                <a:cs typeface="Helvetica Neue"/>
                <a:sym typeface="Helvetica Neue"/>
              </a:rPr>
              <a:t>Crédito</a:t>
            </a:r>
            <a:r>
              <a:rPr lang="en-US" sz="1100" b="0" i="0" dirty="0">
                <a:solidFill>
                  <a:schemeClr val="lt1"/>
                </a:solidFill>
                <a:latin typeface="+mn-lt"/>
                <a:ea typeface="Helvetica Neue"/>
                <a:cs typeface="Helvetica Neue"/>
                <a:sym typeface="Helvetica Neue"/>
              </a:rPr>
              <a:t>: Marta Kingsland</a:t>
            </a:r>
            <a:endParaRPr sz="1100" dirty="0">
              <a:solidFill>
                <a:schemeClr val="lt1"/>
              </a:solidFill>
              <a:latin typeface="+mn-lt"/>
              <a:ea typeface="Helvetica Neue"/>
              <a:cs typeface="Helvetica Neue"/>
              <a:sym typeface="Helvetica Neue"/>
            </a:endParaRPr>
          </a:p>
        </p:txBody>
      </p:sp>
      <p:pic>
        <p:nvPicPr>
          <p:cNvPr id="146" name="Google Shape;146;p20" descr="Una mujer que usa gafas especiales para eclipses mira hacia el cielo."/>
          <p:cNvPicPr preferRelativeResize="0"/>
          <p:nvPr/>
        </p:nvPicPr>
        <p:blipFill rotWithShape="1">
          <a:blip r:embed="rId3">
            <a:alphaModFix/>
          </a:blip>
          <a:srcRect r="12913"/>
          <a:stretch/>
        </p:blipFill>
        <p:spPr>
          <a:xfrm>
            <a:off x="238389" y="994172"/>
            <a:ext cx="2168507" cy="3320075"/>
          </a:xfrm>
          <a:prstGeom prst="rect">
            <a:avLst/>
          </a:prstGeom>
          <a:noFill/>
          <a:ln>
            <a:noFill/>
          </a:ln>
        </p:spPr>
      </p:pic>
      <p:sp>
        <p:nvSpPr>
          <p:cNvPr id="152" name="Google Shape;152;p20"/>
          <p:cNvSpPr txBox="1"/>
          <p:nvPr/>
        </p:nvSpPr>
        <p:spPr>
          <a:xfrm>
            <a:off x="2442657" y="4698869"/>
            <a:ext cx="4521805" cy="37699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000" b="0" i="0" dirty="0">
                <a:solidFill>
                  <a:schemeClr val="lt1"/>
                </a:solidFill>
                <a:latin typeface="+mn-lt"/>
                <a:ea typeface="Helvetica Neue"/>
                <a:cs typeface="Helvetica Neue"/>
                <a:sym typeface="Helvetica Neue"/>
              </a:rPr>
              <a:t>Una </a:t>
            </a:r>
            <a:r>
              <a:rPr lang="en-US" sz="1000" b="0" i="0" dirty="0" err="1">
                <a:solidFill>
                  <a:schemeClr val="lt1"/>
                </a:solidFill>
                <a:latin typeface="+mn-lt"/>
                <a:ea typeface="Helvetica Neue"/>
                <a:cs typeface="Helvetica Neue"/>
                <a:sym typeface="Helvetica Neue"/>
              </a:rPr>
              <a:t>multitud</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usa</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visores</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solares</a:t>
            </a:r>
            <a:r>
              <a:rPr lang="en-US" sz="1000" b="0" i="0" dirty="0">
                <a:solidFill>
                  <a:schemeClr val="lt1"/>
                </a:solidFill>
                <a:latin typeface="+mn-lt"/>
                <a:ea typeface="Helvetica Neue"/>
                <a:cs typeface="Helvetica Neue"/>
                <a:sym typeface="Helvetica Neue"/>
              </a:rPr>
              <a:t> de mano y </a:t>
            </a:r>
            <a:r>
              <a:rPr lang="en-US" sz="1000" b="0" i="0" dirty="0" err="1">
                <a:solidFill>
                  <a:schemeClr val="lt1"/>
                </a:solidFill>
                <a:latin typeface="+mn-lt"/>
                <a:ea typeface="Helvetica Neue"/>
                <a:cs typeface="Helvetica Neue"/>
                <a:sym typeface="Helvetica Neue"/>
              </a:rPr>
              <a:t>gafas</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solares</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especiales</a:t>
            </a:r>
            <a:r>
              <a:rPr lang="en-US" sz="1000" b="0" i="0" dirty="0">
                <a:solidFill>
                  <a:schemeClr val="lt1"/>
                </a:solidFill>
                <a:latin typeface="+mn-lt"/>
                <a:ea typeface="Helvetica Neue"/>
                <a:cs typeface="Helvetica Neue"/>
                <a:sym typeface="Helvetica Neue"/>
              </a:rPr>
              <a:t> para </a:t>
            </a:r>
            <a:r>
              <a:rPr lang="en-US" sz="1000" b="0" i="0" dirty="0" err="1">
                <a:solidFill>
                  <a:schemeClr val="lt1"/>
                </a:solidFill>
                <a:latin typeface="+mn-lt"/>
                <a:ea typeface="Helvetica Neue"/>
                <a:cs typeface="Helvetica Neue"/>
                <a:sym typeface="Helvetica Neue"/>
              </a:rPr>
              <a:t>ver</a:t>
            </a:r>
            <a:r>
              <a:rPr lang="en-US" sz="1000" b="0" i="0" dirty="0">
                <a:solidFill>
                  <a:schemeClr val="lt1"/>
                </a:solidFill>
                <a:latin typeface="+mn-lt"/>
                <a:ea typeface="Helvetica Neue"/>
                <a:cs typeface="Helvetica Neue"/>
                <a:sym typeface="Helvetica Neue"/>
              </a:rPr>
              <a:t> un eclipse solar de </a:t>
            </a:r>
            <a:r>
              <a:rPr lang="en-US" sz="1000" b="0" i="0" dirty="0" err="1">
                <a:solidFill>
                  <a:schemeClr val="lt1"/>
                </a:solidFill>
                <a:latin typeface="+mn-lt"/>
                <a:ea typeface="Helvetica Neue"/>
                <a:cs typeface="Helvetica Neue"/>
                <a:sym typeface="Helvetica Neue"/>
              </a:rPr>
              <a:t>manera</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segura</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Crédito</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Servicio</a:t>
            </a:r>
            <a:r>
              <a:rPr lang="en-US" sz="1000" b="0" i="0" dirty="0">
                <a:solidFill>
                  <a:schemeClr val="lt1"/>
                </a:solidFill>
                <a:latin typeface="+mn-lt"/>
                <a:ea typeface="Helvetica Neue"/>
                <a:cs typeface="Helvetica Neue"/>
                <a:sym typeface="Helvetica Neue"/>
              </a:rPr>
              <a:t> de </a:t>
            </a:r>
            <a:r>
              <a:rPr lang="en-US" sz="1000" b="0" i="0" dirty="0" err="1">
                <a:solidFill>
                  <a:schemeClr val="lt1"/>
                </a:solidFill>
                <a:latin typeface="+mn-lt"/>
                <a:ea typeface="Helvetica Neue"/>
                <a:cs typeface="Helvetica Neue"/>
                <a:sym typeface="Helvetica Neue"/>
              </a:rPr>
              <a:t>Parques</a:t>
            </a:r>
            <a:r>
              <a:rPr lang="en-US" sz="1000" b="0" i="0" dirty="0">
                <a:solidFill>
                  <a:schemeClr val="lt1"/>
                </a:solidFill>
                <a:latin typeface="+mn-lt"/>
                <a:ea typeface="Helvetica Neue"/>
                <a:cs typeface="Helvetica Neue"/>
                <a:sym typeface="Helvetica Neue"/>
              </a:rPr>
              <a:t> </a:t>
            </a:r>
            <a:r>
              <a:rPr lang="en-US" sz="1000" b="0" i="0" dirty="0" err="1">
                <a:solidFill>
                  <a:schemeClr val="lt1"/>
                </a:solidFill>
                <a:latin typeface="+mn-lt"/>
                <a:ea typeface="Helvetica Neue"/>
                <a:cs typeface="Helvetica Neue"/>
                <a:sym typeface="Helvetica Neue"/>
              </a:rPr>
              <a:t>Nacionales</a:t>
            </a:r>
            <a:endParaRPr sz="1000" dirty="0">
              <a:solidFill>
                <a:schemeClr val="lt1"/>
              </a:solidFill>
              <a:latin typeface="+mn-lt"/>
              <a:ea typeface="Helvetica Neue"/>
              <a:cs typeface="Helvetica Neue"/>
              <a:sym typeface="Helvetica Neue"/>
            </a:endParaRPr>
          </a:p>
        </p:txBody>
      </p:sp>
      <p:pic>
        <p:nvPicPr>
          <p:cNvPr id="147" name="Google Shape;147;p20" descr="Docenas de personas sentadas o paradas afuera en una pendiente rocosa, todas mirando en la misma dirección (izquierda) mientras sostienen visores solares en forma de tarjeta o usan gafas especiales para eclipses. Es un día soleado con un cielo azul y árboles al fondo."/>
          <p:cNvPicPr preferRelativeResize="0"/>
          <p:nvPr/>
        </p:nvPicPr>
        <p:blipFill rotWithShape="1">
          <a:blip r:embed="rId4">
            <a:alphaModFix/>
          </a:blip>
          <a:srcRect/>
          <a:stretch/>
        </p:blipFill>
        <p:spPr>
          <a:xfrm>
            <a:off x="2631934" y="2401121"/>
            <a:ext cx="4012325" cy="2256932"/>
          </a:xfrm>
          <a:prstGeom prst="rect">
            <a:avLst/>
          </a:prstGeom>
          <a:noFill/>
          <a:ln>
            <a:noFill/>
          </a:ln>
        </p:spPr>
      </p:pic>
      <p:sp>
        <p:nvSpPr>
          <p:cNvPr id="149" name="Google Shape;149;p20"/>
          <p:cNvSpPr/>
          <p:nvPr/>
        </p:nvSpPr>
        <p:spPr>
          <a:xfrm>
            <a:off x="7109584" y="2825502"/>
            <a:ext cx="1613403" cy="69246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400" dirty="0">
                <a:solidFill>
                  <a:schemeClr val="lt1"/>
                </a:solidFill>
                <a:latin typeface="+mn-lt"/>
                <a:ea typeface="Helvetica Neue"/>
                <a:cs typeface="Helvetica Neue"/>
                <a:sym typeface="Helvetica Neue"/>
              </a:rPr>
              <a:t>Ver </a:t>
            </a:r>
            <a:r>
              <a:rPr lang="en-US" sz="1400" dirty="0" err="1">
                <a:solidFill>
                  <a:schemeClr val="lt1"/>
                </a:solidFill>
                <a:latin typeface="+mn-lt"/>
                <a:ea typeface="Helvetica Neue"/>
                <a:cs typeface="Helvetica Neue"/>
                <a:sym typeface="Helvetica Neue"/>
              </a:rPr>
              <a:t>el</a:t>
            </a:r>
            <a:r>
              <a:rPr lang="en-US" sz="1400" dirty="0">
                <a:solidFill>
                  <a:schemeClr val="lt1"/>
                </a:solidFill>
                <a:latin typeface="+mn-lt"/>
                <a:ea typeface="Helvetica Neue"/>
                <a:cs typeface="Helvetica Neue"/>
                <a:sym typeface="Helvetica Neue"/>
              </a:rPr>
              <a:t> eclipse con </a:t>
            </a:r>
            <a:r>
              <a:rPr lang="en-US" sz="1400" dirty="0" err="1">
                <a:solidFill>
                  <a:schemeClr val="lt1"/>
                </a:solidFill>
                <a:latin typeface="+mn-lt"/>
                <a:ea typeface="Helvetica Neue"/>
                <a:cs typeface="Helvetica Neue"/>
                <a:sym typeface="Helvetica Neue"/>
              </a:rPr>
              <a:t>gafas</a:t>
            </a:r>
            <a:r>
              <a:rPr lang="en-US" sz="1400" dirty="0">
                <a:solidFill>
                  <a:schemeClr val="lt1"/>
                </a:solidFill>
                <a:latin typeface="+mn-lt"/>
                <a:ea typeface="Helvetica Neue"/>
                <a:cs typeface="Helvetica Neue"/>
                <a:sym typeface="Helvetica Neue"/>
              </a:rPr>
              <a:t> </a:t>
            </a:r>
            <a:r>
              <a:rPr lang="en-US" sz="1400" dirty="0" err="1">
                <a:solidFill>
                  <a:schemeClr val="lt1"/>
                </a:solidFill>
                <a:latin typeface="+mn-lt"/>
                <a:ea typeface="Helvetica Neue"/>
                <a:cs typeface="Helvetica Neue"/>
                <a:sym typeface="Helvetica Neue"/>
              </a:rPr>
              <a:t>solares</a:t>
            </a:r>
            <a:r>
              <a:rPr lang="en-US" sz="1400" dirty="0">
                <a:solidFill>
                  <a:schemeClr val="lt1"/>
                </a:solidFill>
                <a:latin typeface="+mn-lt"/>
                <a:ea typeface="Helvetica Neue"/>
                <a:cs typeface="Helvetica Neue"/>
                <a:sym typeface="Helvetica Neue"/>
              </a:rPr>
              <a:t> </a:t>
            </a:r>
            <a:r>
              <a:rPr lang="en-US" sz="1400" dirty="0" err="1">
                <a:solidFill>
                  <a:schemeClr val="lt1"/>
                </a:solidFill>
                <a:latin typeface="+mn-lt"/>
                <a:ea typeface="Helvetica Neue"/>
                <a:cs typeface="Helvetica Neue"/>
                <a:sym typeface="Helvetica Neue"/>
              </a:rPr>
              <a:t>especiales</a:t>
            </a:r>
            <a:endParaRPr sz="1400" dirty="0">
              <a:solidFill>
                <a:schemeClr val="lt1"/>
              </a:solidFill>
              <a:latin typeface="+mn-lt"/>
              <a:ea typeface="Helvetica Neue"/>
              <a:cs typeface="Helvetica Neue"/>
              <a:sym typeface="Helvetica Neue"/>
            </a:endParaRPr>
          </a:p>
        </p:txBody>
      </p:sp>
      <p:pic>
        <p:nvPicPr>
          <p:cNvPr id="148" name="Google Shape;148;p20" descr="¡Sí! con una imagen de gafas especiales para eclipses"/>
          <p:cNvPicPr preferRelativeResize="0"/>
          <p:nvPr/>
        </p:nvPicPr>
        <p:blipFill rotWithShape="1">
          <a:blip r:embed="rId5">
            <a:alphaModFix/>
          </a:blip>
          <a:srcRect r="60283" b="32002"/>
          <a:stretch/>
        </p:blipFill>
        <p:spPr>
          <a:xfrm>
            <a:off x="7438673" y="2152781"/>
            <a:ext cx="955226" cy="672772"/>
          </a:xfrm>
          <a:prstGeom prst="rect">
            <a:avLst/>
          </a:prstGeom>
          <a:noFill/>
          <a:ln>
            <a:noFill/>
          </a:ln>
        </p:spPr>
      </p:pic>
      <p:sp>
        <p:nvSpPr>
          <p:cNvPr id="150" name="Google Shape;150;p20"/>
          <p:cNvSpPr/>
          <p:nvPr/>
        </p:nvSpPr>
        <p:spPr>
          <a:xfrm>
            <a:off x="6904285" y="4325827"/>
            <a:ext cx="2143776" cy="69246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1400" dirty="0">
                <a:solidFill>
                  <a:schemeClr val="lt1"/>
                </a:solidFill>
                <a:latin typeface="+mn-lt"/>
                <a:ea typeface="Helvetica Neue"/>
                <a:cs typeface="Helvetica Neue"/>
                <a:sym typeface="Helvetica Neue"/>
              </a:rPr>
              <a:t>Las </a:t>
            </a:r>
            <a:r>
              <a:rPr lang="en-US" sz="1400" dirty="0" err="1">
                <a:solidFill>
                  <a:schemeClr val="lt1"/>
                </a:solidFill>
                <a:latin typeface="+mn-lt"/>
                <a:ea typeface="Helvetica Neue"/>
                <a:cs typeface="Helvetica Neue"/>
                <a:sym typeface="Helvetica Neue"/>
              </a:rPr>
              <a:t>gafas</a:t>
            </a:r>
            <a:r>
              <a:rPr lang="en-US" sz="1400" dirty="0">
                <a:solidFill>
                  <a:schemeClr val="lt1"/>
                </a:solidFill>
                <a:latin typeface="+mn-lt"/>
                <a:ea typeface="Helvetica Neue"/>
                <a:cs typeface="Helvetica Neue"/>
                <a:sym typeface="Helvetica Neue"/>
              </a:rPr>
              <a:t> de sol </a:t>
            </a:r>
            <a:r>
              <a:rPr lang="en-US" sz="1400" dirty="0" err="1">
                <a:solidFill>
                  <a:schemeClr val="lt1"/>
                </a:solidFill>
                <a:latin typeface="+mn-lt"/>
                <a:ea typeface="Helvetica Neue"/>
                <a:cs typeface="Helvetica Neue"/>
                <a:sym typeface="Helvetica Neue"/>
              </a:rPr>
              <a:t>normales</a:t>
            </a:r>
            <a:r>
              <a:rPr lang="en-US" sz="1400" dirty="0">
                <a:solidFill>
                  <a:schemeClr val="lt1"/>
                </a:solidFill>
                <a:latin typeface="+mn-lt"/>
                <a:ea typeface="Helvetica Neue"/>
                <a:cs typeface="Helvetica Neue"/>
                <a:sym typeface="Helvetica Neue"/>
              </a:rPr>
              <a:t> no son </a:t>
            </a:r>
            <a:r>
              <a:rPr lang="en-US" sz="1400" dirty="0" err="1">
                <a:solidFill>
                  <a:schemeClr val="lt1"/>
                </a:solidFill>
                <a:latin typeface="+mn-lt"/>
                <a:ea typeface="Helvetica Neue"/>
                <a:cs typeface="Helvetica Neue"/>
                <a:sym typeface="Helvetica Neue"/>
              </a:rPr>
              <a:t>seguras</a:t>
            </a:r>
            <a:r>
              <a:rPr lang="en-US" sz="1400" dirty="0">
                <a:solidFill>
                  <a:schemeClr val="lt1"/>
                </a:solidFill>
                <a:latin typeface="+mn-lt"/>
                <a:ea typeface="Helvetica Neue"/>
                <a:cs typeface="Helvetica Neue"/>
                <a:sym typeface="Helvetica Neue"/>
              </a:rPr>
              <a:t> para </a:t>
            </a:r>
            <a:r>
              <a:rPr lang="en-US" sz="1400" dirty="0" err="1">
                <a:solidFill>
                  <a:schemeClr val="lt1"/>
                </a:solidFill>
                <a:latin typeface="+mn-lt"/>
                <a:ea typeface="Helvetica Neue"/>
                <a:cs typeface="Helvetica Neue"/>
                <a:sym typeface="Helvetica Neue"/>
              </a:rPr>
              <a:t>ver</a:t>
            </a:r>
            <a:r>
              <a:rPr lang="en-US" sz="1400" dirty="0">
                <a:solidFill>
                  <a:schemeClr val="lt1"/>
                </a:solidFill>
                <a:latin typeface="+mn-lt"/>
                <a:ea typeface="Helvetica Neue"/>
                <a:cs typeface="Helvetica Neue"/>
                <a:sym typeface="Helvetica Neue"/>
              </a:rPr>
              <a:t> </a:t>
            </a:r>
            <a:r>
              <a:rPr lang="en-US" sz="1400" dirty="0" err="1">
                <a:solidFill>
                  <a:schemeClr val="lt1"/>
                </a:solidFill>
                <a:latin typeface="+mn-lt"/>
                <a:ea typeface="Helvetica Neue"/>
                <a:cs typeface="Helvetica Neue"/>
                <a:sym typeface="Helvetica Neue"/>
              </a:rPr>
              <a:t>el</a:t>
            </a:r>
            <a:r>
              <a:rPr lang="en-US" sz="1400" dirty="0">
                <a:solidFill>
                  <a:schemeClr val="lt1"/>
                </a:solidFill>
                <a:latin typeface="+mn-lt"/>
                <a:ea typeface="Helvetica Neue"/>
                <a:cs typeface="Helvetica Neue"/>
                <a:sym typeface="Helvetica Neue"/>
              </a:rPr>
              <a:t> eclipse</a:t>
            </a:r>
            <a:endParaRPr sz="1400" dirty="0">
              <a:solidFill>
                <a:schemeClr val="lt1"/>
              </a:solidFill>
              <a:latin typeface="+mn-lt"/>
              <a:ea typeface="Helvetica Neue"/>
              <a:cs typeface="Helvetica Neue"/>
              <a:sym typeface="Helvetica Neue"/>
            </a:endParaRPr>
          </a:p>
        </p:txBody>
      </p:sp>
      <p:pic>
        <p:nvPicPr>
          <p:cNvPr id="151" name="Google Shape;151;p20" descr="¡No! con una imagen de gafas de sol normales, no seguras para ver el sol"/>
          <p:cNvPicPr preferRelativeResize="0"/>
          <p:nvPr/>
        </p:nvPicPr>
        <p:blipFill rotWithShape="1">
          <a:blip r:embed="rId5">
            <a:alphaModFix/>
          </a:blip>
          <a:srcRect l="48166" r="10536" b="32002"/>
          <a:stretch/>
        </p:blipFill>
        <p:spPr>
          <a:xfrm>
            <a:off x="7400672" y="3585859"/>
            <a:ext cx="993227" cy="6727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155684" y="62539"/>
            <a:ext cx="6103714" cy="592201"/>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ts val="3300"/>
              <a:buFont typeface="Arial"/>
              <a:buNone/>
            </a:pPr>
            <a:r>
              <a:rPr lang="en-US" sz="3200" dirty="0" err="1"/>
              <a:t>Métodos</a:t>
            </a:r>
            <a:r>
              <a:rPr lang="en-US" sz="3200" dirty="0"/>
              <a:t> de </a:t>
            </a:r>
            <a:r>
              <a:rPr lang="en-US" sz="3200" dirty="0" err="1"/>
              <a:t>visualización</a:t>
            </a:r>
            <a:r>
              <a:rPr lang="en-US" sz="3200" dirty="0"/>
              <a:t> </a:t>
            </a:r>
            <a:r>
              <a:rPr lang="en-US" sz="3200" dirty="0" err="1"/>
              <a:t>indirecta</a:t>
            </a:r>
            <a:endParaRPr sz="3200" dirty="0"/>
          </a:p>
        </p:txBody>
      </p:sp>
      <p:sp>
        <p:nvSpPr>
          <p:cNvPr id="160" name="Google Shape;160;p21"/>
          <p:cNvSpPr txBox="1">
            <a:spLocks noGrp="1"/>
          </p:cNvSpPr>
          <p:nvPr>
            <p:ph type="body" idx="1"/>
          </p:nvPr>
        </p:nvSpPr>
        <p:spPr>
          <a:xfrm>
            <a:off x="163672" y="737985"/>
            <a:ext cx="5492410" cy="2804112"/>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lt1"/>
              </a:buClr>
              <a:buSzPts val="2000"/>
              <a:buNone/>
            </a:pPr>
            <a:r>
              <a:rPr lang="en-US" sz="1900" dirty="0"/>
              <a:t>Si no </a:t>
            </a:r>
            <a:r>
              <a:rPr lang="en-US" sz="1900" dirty="0" err="1"/>
              <a:t>tienes</a:t>
            </a:r>
            <a:r>
              <a:rPr lang="en-US" sz="1900" dirty="0"/>
              <a:t> </a:t>
            </a:r>
            <a:r>
              <a:rPr lang="en-US" sz="1900" dirty="0" err="1"/>
              <a:t>gafas</a:t>
            </a:r>
            <a:r>
              <a:rPr lang="en-US" sz="1900" dirty="0"/>
              <a:t> </a:t>
            </a:r>
            <a:r>
              <a:rPr lang="en-US" sz="1900" dirty="0" err="1"/>
              <a:t>solares</a:t>
            </a:r>
            <a:r>
              <a:rPr lang="en-US" sz="1900" dirty="0"/>
              <a:t> </a:t>
            </a:r>
            <a:r>
              <a:rPr lang="en-US" sz="1900" dirty="0" err="1"/>
              <a:t>especiales</a:t>
            </a:r>
            <a:r>
              <a:rPr lang="en-US" sz="1900" dirty="0"/>
              <a:t> o un visor solar de mano, </a:t>
            </a:r>
            <a:r>
              <a:rPr lang="en-US" sz="1900" dirty="0" err="1"/>
              <a:t>puedes</a:t>
            </a:r>
            <a:r>
              <a:rPr lang="en-US" sz="1900" dirty="0"/>
              <a:t> usar un </a:t>
            </a:r>
            <a:r>
              <a:rPr lang="en-US" sz="1900" dirty="0" err="1"/>
              <a:t>método</a:t>
            </a:r>
            <a:r>
              <a:rPr lang="en-US" sz="1900" dirty="0"/>
              <a:t> de </a:t>
            </a:r>
            <a:r>
              <a:rPr lang="en-US" sz="1900" dirty="0" err="1"/>
              <a:t>visualización</a:t>
            </a:r>
            <a:r>
              <a:rPr lang="en-US" sz="1900" dirty="0"/>
              <a:t> </a:t>
            </a:r>
            <a:r>
              <a:rPr lang="en-US" sz="1900" dirty="0" err="1"/>
              <a:t>indirecta</a:t>
            </a:r>
            <a:r>
              <a:rPr lang="en-US" sz="1900" dirty="0"/>
              <a:t>, que no </a:t>
            </a:r>
            <a:r>
              <a:rPr lang="en-US" sz="1900" dirty="0" err="1"/>
              <a:t>implica</a:t>
            </a:r>
            <a:r>
              <a:rPr lang="en-US" sz="1900" dirty="0"/>
              <a:t> </a:t>
            </a:r>
            <a:r>
              <a:rPr lang="en-US" sz="1900" dirty="0" err="1"/>
              <a:t>mirar</a:t>
            </a:r>
            <a:r>
              <a:rPr lang="en-US" sz="1900" dirty="0"/>
              <a:t> </a:t>
            </a:r>
            <a:r>
              <a:rPr lang="en-US" sz="1900" dirty="0" err="1"/>
              <a:t>directamente</a:t>
            </a:r>
            <a:r>
              <a:rPr lang="en-US" sz="1900" dirty="0"/>
              <a:t> al Sol. Por </a:t>
            </a:r>
            <a:r>
              <a:rPr lang="en-US" sz="1900" dirty="0" err="1"/>
              <a:t>ejemplo</a:t>
            </a:r>
            <a:r>
              <a:rPr lang="en-US" sz="1900" dirty="0"/>
              <a:t>, un </a:t>
            </a:r>
            <a:r>
              <a:rPr lang="en-US" sz="1900" dirty="0" err="1"/>
              <a:t>proyector</a:t>
            </a:r>
            <a:r>
              <a:rPr lang="en-US" sz="1900" dirty="0"/>
              <a:t> </a:t>
            </a:r>
            <a:r>
              <a:rPr lang="en-US" sz="1900" dirty="0" err="1"/>
              <a:t>estenopeico</a:t>
            </a:r>
            <a:r>
              <a:rPr lang="en-US" sz="1900" dirty="0"/>
              <a:t> o un </a:t>
            </a:r>
            <a:r>
              <a:rPr lang="en-US" sz="1900" dirty="0" err="1"/>
              <a:t>colador</a:t>
            </a:r>
            <a:r>
              <a:rPr lang="en-US" sz="1900" dirty="0"/>
              <a:t> u </a:t>
            </a:r>
            <a:r>
              <a:rPr lang="en-US" sz="1900" dirty="0" err="1"/>
              <a:t>otro</a:t>
            </a:r>
            <a:r>
              <a:rPr lang="en-US" sz="1900" dirty="0"/>
              <a:t> </a:t>
            </a:r>
            <a:r>
              <a:rPr lang="en-US" sz="1900" dirty="0" err="1"/>
              <a:t>objeto</a:t>
            </a:r>
            <a:r>
              <a:rPr lang="en-US" sz="1900" dirty="0"/>
              <a:t> con </a:t>
            </a:r>
            <a:r>
              <a:rPr lang="en-US" sz="1900" dirty="0" err="1"/>
              <a:t>agujeros</a:t>
            </a:r>
            <a:r>
              <a:rPr lang="en-US" sz="1900" dirty="0"/>
              <a:t> circulares. Las </a:t>
            </a:r>
            <a:r>
              <a:rPr lang="en-US" sz="1900" dirty="0" err="1"/>
              <a:t>tarjetas</a:t>
            </a:r>
            <a:r>
              <a:rPr lang="en-US" sz="1900" dirty="0"/>
              <a:t> GLOBE Eclipse </a:t>
            </a:r>
            <a:r>
              <a:rPr lang="en-US" sz="1900" dirty="0" err="1"/>
              <a:t>también</a:t>
            </a:r>
            <a:r>
              <a:rPr lang="en-US" sz="1900" dirty="0"/>
              <a:t> </a:t>
            </a:r>
            <a:r>
              <a:rPr lang="en-US" sz="1900" dirty="0" err="1"/>
              <a:t>tienen</a:t>
            </a:r>
            <a:r>
              <a:rPr lang="en-US" sz="1900" dirty="0"/>
              <a:t> un </a:t>
            </a:r>
            <a:r>
              <a:rPr lang="en-US" sz="1900" dirty="0" err="1"/>
              <a:t>lugar</a:t>
            </a:r>
            <a:r>
              <a:rPr lang="en-US" sz="1900" dirty="0"/>
              <a:t> </a:t>
            </a:r>
            <a:r>
              <a:rPr lang="en-US" sz="1900" dirty="0" err="1"/>
              <a:t>donde</a:t>
            </a:r>
            <a:r>
              <a:rPr lang="en-US" sz="1900" dirty="0"/>
              <a:t> se </a:t>
            </a:r>
            <a:r>
              <a:rPr lang="en-US" sz="1900" dirty="0" err="1"/>
              <a:t>puede</a:t>
            </a:r>
            <a:r>
              <a:rPr lang="en-US" sz="1900" dirty="0"/>
              <a:t> </a:t>
            </a:r>
            <a:r>
              <a:rPr lang="en-US" sz="1900" dirty="0" err="1"/>
              <a:t>perforar</a:t>
            </a:r>
            <a:r>
              <a:rPr lang="en-US" sz="1900" dirty="0"/>
              <a:t> un </a:t>
            </a:r>
            <a:r>
              <a:rPr lang="en-US" sz="1900" dirty="0" err="1"/>
              <a:t>agujero</a:t>
            </a:r>
            <a:r>
              <a:rPr lang="en-US" sz="1900" dirty="0"/>
              <a:t> para que </a:t>
            </a:r>
            <a:r>
              <a:rPr lang="en-US" sz="1900" dirty="0" err="1"/>
              <a:t>sirva</a:t>
            </a:r>
            <a:r>
              <a:rPr lang="en-US" sz="1900" dirty="0"/>
              <a:t> </a:t>
            </a:r>
            <a:r>
              <a:rPr lang="en-US" sz="1900" dirty="0" err="1"/>
              <a:t>como</a:t>
            </a:r>
            <a:r>
              <a:rPr lang="en-US" sz="1900" dirty="0"/>
              <a:t> visor </a:t>
            </a:r>
            <a:r>
              <a:rPr lang="en-US" sz="1900" dirty="0" err="1"/>
              <a:t>indirecto</a:t>
            </a:r>
            <a:r>
              <a:rPr lang="en-US" sz="1900" dirty="0"/>
              <a:t>.</a:t>
            </a:r>
            <a:endParaRPr sz="2000" dirty="0"/>
          </a:p>
        </p:txBody>
      </p:sp>
      <p:sp>
        <p:nvSpPr>
          <p:cNvPr id="163" name="Google Shape;163;p21"/>
          <p:cNvSpPr txBox="1"/>
          <p:nvPr/>
        </p:nvSpPr>
        <p:spPr>
          <a:xfrm>
            <a:off x="241599" y="3731843"/>
            <a:ext cx="2036190" cy="1012075"/>
          </a:xfrm>
          <a:prstGeom prst="rect">
            <a:avLst/>
          </a:prstGeom>
          <a:noFill/>
          <a:ln>
            <a:noFill/>
          </a:ln>
        </p:spPr>
        <p:txBody>
          <a:bodyPr spcFirstLastPara="1" wrap="square" lIns="68575" tIns="34275" rIns="68575" bIns="34275" anchor="t" anchorCtr="0">
            <a:normAutofit fontScale="85000" lnSpcReduction="20000"/>
          </a:bodyPr>
          <a:lstStyle/>
          <a:p>
            <a:pPr marL="0" marR="0" lvl="0" indent="0" algn="ctr" rtl="0">
              <a:lnSpc>
                <a:spcPct val="90000"/>
              </a:lnSpc>
              <a:spcBef>
                <a:spcPts val="0"/>
              </a:spcBef>
              <a:spcAft>
                <a:spcPts val="0"/>
              </a:spcAft>
              <a:buClr>
                <a:schemeClr val="lt1"/>
              </a:buClr>
              <a:buSzPts val="2000"/>
              <a:buFont typeface="Arial"/>
              <a:buNone/>
            </a:pPr>
            <a:r>
              <a:rPr lang="en-US" sz="2000" dirty="0">
                <a:solidFill>
                  <a:schemeClr val="lt1"/>
                </a:solidFill>
                <a:latin typeface="+mn-lt"/>
                <a:ea typeface="Helvetica Neue"/>
                <a:cs typeface="Helvetica Neue"/>
                <a:sym typeface="Helvetica Neue"/>
              </a:rPr>
              <a:t>Lee </a:t>
            </a:r>
            <a:r>
              <a:rPr lang="en-US" sz="2000" dirty="0" err="1">
                <a:solidFill>
                  <a:schemeClr val="lt1"/>
                </a:solidFill>
                <a:latin typeface="+mn-lt"/>
                <a:ea typeface="Helvetica Neue"/>
                <a:cs typeface="Helvetica Neue"/>
                <a:sym typeface="Helvetica Neue"/>
              </a:rPr>
              <a:t>más</a:t>
            </a:r>
            <a:r>
              <a:rPr lang="en-US" sz="2000" dirty="0">
                <a:solidFill>
                  <a:schemeClr val="lt1"/>
                </a:solidFill>
                <a:latin typeface="+mn-lt"/>
                <a:ea typeface="Helvetica Neue"/>
                <a:cs typeface="Helvetica Neue"/>
                <a:sym typeface="Helvetica Neue"/>
              </a:rPr>
              <a:t> </a:t>
            </a:r>
            <a:r>
              <a:rPr lang="en-US" sz="2000" dirty="0" err="1">
                <a:solidFill>
                  <a:schemeClr val="lt1"/>
                </a:solidFill>
                <a:latin typeface="+mn-lt"/>
                <a:ea typeface="Helvetica Neue"/>
                <a:cs typeface="Helvetica Neue"/>
                <a:sym typeface="Helvetica Neue"/>
              </a:rPr>
              <a:t>en</a:t>
            </a:r>
            <a:r>
              <a:rPr lang="en-US" sz="2000" dirty="0">
                <a:solidFill>
                  <a:schemeClr val="lt1"/>
                </a:solidFill>
                <a:latin typeface="+mn-lt"/>
                <a:ea typeface="Helvetica Neue"/>
                <a:cs typeface="Helvetica Neue"/>
                <a:sym typeface="Helvetica Neue"/>
              </a:rPr>
              <a:t> la </a:t>
            </a:r>
            <a:r>
              <a:rPr lang="en-US" sz="2000" dirty="0">
                <a:solidFill>
                  <a:schemeClr val="lt1"/>
                </a:solidFill>
                <a:latin typeface="+mn-lt"/>
                <a:ea typeface="Helvetica Neue"/>
                <a:cs typeface="Helvetica Neue"/>
                <a:sym typeface="Helvetica Neue"/>
                <a:hlinkClick r:id="rId3"/>
              </a:rPr>
              <a:t>página de Seguridad de Eclipse de la NASA</a:t>
            </a:r>
            <a:r>
              <a:rPr lang="en-US" sz="2000" dirty="0">
                <a:solidFill>
                  <a:schemeClr val="lt1"/>
                </a:solidFill>
                <a:latin typeface="+mn-lt"/>
                <a:ea typeface="Helvetica Neue"/>
                <a:cs typeface="Helvetica Neue"/>
                <a:sym typeface="Helvetica Neue"/>
              </a:rPr>
              <a:t>.</a:t>
            </a:r>
            <a:endParaRPr sz="2000" dirty="0">
              <a:solidFill>
                <a:srgbClr val="DDEAF6"/>
              </a:solidFill>
              <a:latin typeface="+mn-lt"/>
              <a:ea typeface="Helvetica Neue"/>
              <a:cs typeface="Helvetica Neue"/>
              <a:sym typeface="Helvetica Neue"/>
            </a:endParaRPr>
          </a:p>
        </p:txBody>
      </p:sp>
      <p:sp>
        <p:nvSpPr>
          <p:cNvPr id="164" name="Google Shape;164;p21"/>
          <p:cNvSpPr txBox="1"/>
          <p:nvPr/>
        </p:nvSpPr>
        <p:spPr>
          <a:xfrm>
            <a:off x="5814900" y="1715065"/>
            <a:ext cx="3329100" cy="610056"/>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90000"/>
              </a:lnSpc>
              <a:spcBef>
                <a:spcPts val="0"/>
              </a:spcBef>
              <a:spcAft>
                <a:spcPts val="0"/>
              </a:spcAft>
              <a:buClr>
                <a:schemeClr val="lt1"/>
              </a:buClr>
              <a:buSzPts val="1200"/>
              <a:buFont typeface="Arial"/>
              <a:buNone/>
            </a:pPr>
            <a:r>
              <a:rPr lang="en-US" sz="1100" dirty="0" err="1">
                <a:solidFill>
                  <a:schemeClr val="lt1"/>
                </a:solidFill>
                <a:latin typeface="+mn-lt"/>
                <a:ea typeface="Helvetica Neue"/>
                <a:cs typeface="Helvetica Neue"/>
                <a:sym typeface="Helvetica Neue"/>
              </a:rPr>
              <a:t>Puedes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hacer</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tu</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propio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proyector</a:t>
            </a:r>
            <a:r>
              <a:rPr lang="en-US" sz="1100" dirty="0">
                <a:solidFill>
                  <a:schemeClr val="lt1"/>
                </a:solidFill>
                <a:latin typeface="+mn-lt"/>
                <a:ea typeface="Helvetica Neue"/>
                <a:cs typeface="Helvetica Neue"/>
                <a:sym typeface="Helvetica Neue"/>
              </a:rPr>
              <a:t> de eclipse </a:t>
            </a:r>
            <a:r>
              <a:rPr lang="en-US" sz="1100" dirty="0" err="1">
                <a:solidFill>
                  <a:schemeClr val="lt1"/>
                </a:solidFill>
                <a:latin typeface="+mn-lt"/>
                <a:ea typeface="Helvetica Neue"/>
                <a:cs typeface="Helvetica Neue"/>
                <a:sym typeface="Helvetica Neue"/>
              </a:rPr>
              <a:t>usando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caja</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cartón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una</a:t>
            </a:r>
            <a:r>
              <a:rPr lang="en-US" sz="1100" dirty="0">
                <a:solidFill>
                  <a:schemeClr val="lt1"/>
                </a:solidFill>
                <a:latin typeface="+mn-lt"/>
                <a:ea typeface="Helvetica Neue"/>
                <a:cs typeface="Helvetica Neue"/>
                <a:sym typeface="Helvetica Neue"/>
              </a:rPr>
              <a:t> hoja de </a:t>
            </a:r>
            <a:r>
              <a:rPr lang="en-US" sz="1100" dirty="0" err="1">
                <a:solidFill>
                  <a:schemeClr val="lt1"/>
                </a:solidFill>
                <a:latin typeface="+mn-lt"/>
                <a:ea typeface="Helvetica Neue"/>
                <a:cs typeface="Helvetica Neue"/>
                <a:sym typeface="Helvetica Neue"/>
              </a:rPr>
              <a:t>papel</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blanca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cinta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adhesiva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tijeras</a:t>
            </a:r>
            <a:r>
              <a:rPr lang="en-US" sz="1100" dirty="0">
                <a:solidFill>
                  <a:schemeClr val="lt1"/>
                </a:solidFill>
                <a:latin typeface="+mn-lt"/>
                <a:ea typeface="Helvetica Neue"/>
                <a:cs typeface="Helvetica Neue"/>
                <a:sym typeface="Helvetica Neue"/>
              </a:rPr>
              <a:t> y </a:t>
            </a:r>
            <a:r>
              <a:rPr lang="en-US" sz="1100" dirty="0" err="1">
                <a:solidFill>
                  <a:schemeClr val="lt1"/>
                </a:solidFill>
                <a:latin typeface="+mn-lt"/>
                <a:ea typeface="Helvetica Neue"/>
                <a:cs typeface="Helvetica Neue"/>
                <a:sym typeface="Helvetica Neue"/>
              </a:rPr>
              <a:t>papel</a:t>
            </a:r>
            <a:r>
              <a:rPr lang="en-US" sz="1100" dirty="0">
                <a:solidFill>
                  <a:schemeClr val="lt1"/>
                </a:solidFill>
                <a:latin typeface="+mn-lt"/>
                <a:ea typeface="Helvetica Neue"/>
                <a:cs typeface="Helvetica Neue"/>
                <a:sym typeface="Helvetica Neue"/>
              </a:rPr>
              <a:t> de </a:t>
            </a:r>
            <a:r>
              <a:rPr lang="en-US" sz="1100" dirty="0" err="1">
                <a:solidFill>
                  <a:schemeClr val="lt1"/>
                </a:solidFill>
                <a:latin typeface="+mn-lt"/>
                <a:ea typeface="Helvetica Neue"/>
                <a:cs typeface="Helvetica Neue"/>
                <a:sym typeface="Helvetica Neue"/>
              </a:rPr>
              <a:t>aluminio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NASA</a:t>
            </a:r>
            <a:endParaRPr sz="1000" dirty="0">
              <a:latin typeface="+mn-lt"/>
            </a:endParaRPr>
          </a:p>
        </p:txBody>
      </p:sp>
      <p:pic>
        <p:nvPicPr>
          <p:cNvPr id="161" name="Google Shape;161;p21" descr="Una ilustración muestra la silueta de una persona que mira dentro de una caja rectangular a través de un agujero cortado en el extremo de la caja. El Sol aparece detrás de la persona. La luz del sol entra en la caja a través de un pequeño orificio perforado en un trozo de papel de aluminio pegado con cinta adhesiva sobre el extremo de la caja que mira hacia el sol, a la izquierda de la persona, proyectando un sol creciente sobre una hoja blanca de papel pegada con cinta adhesiva en el interior de la caja."/>
          <p:cNvPicPr preferRelativeResize="0"/>
          <p:nvPr/>
        </p:nvPicPr>
        <p:blipFill rotWithShape="1">
          <a:blip r:embed="rId4">
            <a:alphaModFix/>
          </a:blip>
          <a:srcRect t="13542" b="9073"/>
          <a:stretch/>
        </p:blipFill>
        <p:spPr>
          <a:xfrm>
            <a:off x="6148746" y="164434"/>
            <a:ext cx="2717766" cy="1502220"/>
          </a:xfrm>
          <a:prstGeom prst="rect">
            <a:avLst/>
          </a:prstGeom>
          <a:noFill/>
          <a:ln>
            <a:noFill/>
          </a:ln>
        </p:spPr>
      </p:pic>
      <p:sp>
        <p:nvSpPr>
          <p:cNvPr id="165" name="Google Shape;165;p21"/>
          <p:cNvSpPr txBox="1"/>
          <p:nvPr/>
        </p:nvSpPr>
        <p:spPr>
          <a:xfrm>
            <a:off x="4795400" y="4200564"/>
            <a:ext cx="4316979" cy="77850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US" sz="1100" dirty="0">
                <a:solidFill>
                  <a:schemeClr val="lt1"/>
                </a:solidFill>
                <a:latin typeface="+mn-lt"/>
                <a:ea typeface="Helvetica Neue"/>
                <a:cs typeface="Helvetica Neue"/>
                <a:sym typeface="Helvetica Neue"/>
              </a:rPr>
              <a:t>Izquierda: Una </a:t>
            </a:r>
            <a:r>
              <a:rPr lang="en-US" sz="1100" dirty="0" err="1">
                <a:solidFill>
                  <a:schemeClr val="lt1"/>
                </a:solidFill>
                <a:latin typeface="+mn-lt"/>
                <a:ea typeface="Helvetica Neue"/>
                <a:cs typeface="Helvetica Neue"/>
                <a:sym typeface="Helvetica Neue"/>
              </a:rPr>
              <a:t>tarjeta</a:t>
            </a:r>
            <a:r>
              <a:rPr lang="en-US" sz="1100" dirty="0">
                <a:solidFill>
                  <a:schemeClr val="lt1"/>
                </a:solidFill>
                <a:latin typeface="+mn-lt"/>
                <a:ea typeface="Helvetica Neue"/>
                <a:cs typeface="Helvetica Neue"/>
                <a:sym typeface="Helvetica Neue"/>
              </a:rPr>
              <a:t> GLOBE Eclipse </a:t>
            </a:r>
            <a:r>
              <a:rPr lang="en-US" sz="1100" dirty="0" err="1">
                <a:solidFill>
                  <a:schemeClr val="lt1"/>
                </a:solidFill>
                <a:latin typeface="+mn-lt"/>
                <a:ea typeface="Helvetica Neue"/>
                <a:cs typeface="Helvetica Neue"/>
                <a:sym typeface="Helvetica Neue"/>
              </a:rPr>
              <a:t>utilizada</a:t>
            </a:r>
            <a:r>
              <a:rPr lang="en-US" sz="1100" dirty="0">
                <a:solidFill>
                  <a:schemeClr val="lt1"/>
                </a:solidFill>
                <a:latin typeface="+mn-lt"/>
                <a:ea typeface="Helvetica Neue"/>
                <a:cs typeface="Helvetica Neue"/>
                <a:sym typeface="Helvetica Neue"/>
              </a:rPr>
              <a:t> para </a:t>
            </a:r>
            <a:r>
              <a:rPr lang="en-US" sz="1100" dirty="0" err="1">
                <a:solidFill>
                  <a:schemeClr val="lt1"/>
                </a:solidFill>
                <a:latin typeface="+mn-lt"/>
                <a:ea typeface="Helvetica Neue"/>
                <a:cs typeface="Helvetica Neue"/>
                <a:sym typeface="Helvetica Neue"/>
              </a:rPr>
              <a:t>proyectar</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Sol </a:t>
            </a:r>
            <a:r>
              <a:rPr lang="en-US" sz="1100" dirty="0" err="1">
                <a:solidFill>
                  <a:schemeClr val="lt1"/>
                </a:solidFill>
                <a:latin typeface="+mn-lt"/>
                <a:ea typeface="Helvetica Neue"/>
                <a:cs typeface="Helvetica Neue"/>
                <a:sym typeface="Helvetica Neue"/>
              </a:rPr>
              <a:t>sobre</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suelo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GLOBE Arriba: Los </a:t>
            </a:r>
            <a:r>
              <a:rPr lang="en-US" sz="1100" dirty="0" err="1">
                <a:solidFill>
                  <a:schemeClr val="lt1"/>
                </a:solidFill>
                <a:latin typeface="+mn-lt"/>
                <a:ea typeface="Helvetica Neue"/>
                <a:cs typeface="Helvetica Neue"/>
                <a:sym typeface="Helvetica Neue"/>
              </a:rPr>
              <a:t>agujeros</a:t>
            </a:r>
            <a:r>
              <a:rPr lang="en-US" sz="1100" dirty="0">
                <a:solidFill>
                  <a:schemeClr val="lt1"/>
                </a:solidFill>
                <a:latin typeface="+mn-lt"/>
                <a:ea typeface="Helvetica Neue"/>
                <a:cs typeface="Helvetica Neue"/>
                <a:sym typeface="Helvetica Neue"/>
              </a:rPr>
              <a:t> circulares de un </a:t>
            </a:r>
            <a:r>
              <a:rPr lang="en-US" sz="1100" dirty="0" err="1">
                <a:solidFill>
                  <a:schemeClr val="lt1"/>
                </a:solidFill>
                <a:latin typeface="+mn-lt"/>
                <a:ea typeface="Helvetica Neue"/>
                <a:cs typeface="Helvetica Neue"/>
                <a:sym typeface="Helvetica Neue"/>
              </a:rPr>
              <a:t>colador</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proyectan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formas</a:t>
            </a:r>
            <a:r>
              <a:rPr lang="en-US" sz="1100" dirty="0">
                <a:solidFill>
                  <a:schemeClr val="lt1"/>
                </a:solidFill>
                <a:latin typeface="+mn-lt"/>
                <a:ea typeface="Helvetica Neue"/>
                <a:cs typeface="Helvetica Neue"/>
                <a:sym typeface="Helvetica Neue"/>
              </a:rPr>
              <a:t> de media </a:t>
            </a:r>
            <a:r>
              <a:rPr lang="en-US" sz="1100" dirty="0" err="1">
                <a:solidFill>
                  <a:schemeClr val="lt1"/>
                </a:solidFill>
                <a:latin typeface="+mn-lt"/>
                <a:ea typeface="Helvetica Neue"/>
                <a:cs typeface="Helvetica Neue"/>
                <a:sym typeface="Helvetica Neue"/>
              </a:rPr>
              <a:t>luna</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en</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el</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suelo</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durante</a:t>
            </a:r>
            <a:r>
              <a:rPr lang="en-US" sz="1100" dirty="0">
                <a:solidFill>
                  <a:schemeClr val="lt1"/>
                </a:solidFill>
                <a:latin typeface="+mn-lt"/>
                <a:ea typeface="Helvetica Neue"/>
                <a:cs typeface="Helvetica Neue"/>
                <a:sym typeface="Helvetica Neue"/>
              </a:rPr>
              <a:t> las </a:t>
            </a:r>
            <a:r>
              <a:rPr lang="en-US" sz="1100" dirty="0" err="1">
                <a:solidFill>
                  <a:schemeClr val="lt1"/>
                </a:solidFill>
                <a:latin typeface="+mn-lt"/>
                <a:ea typeface="Helvetica Neue"/>
                <a:cs typeface="Helvetica Neue"/>
                <a:sym typeface="Helvetica Neue"/>
              </a:rPr>
              <a:t>fases</a:t>
            </a:r>
            <a:r>
              <a:rPr lang="en-US" sz="1100" dirty="0">
                <a:solidFill>
                  <a:schemeClr val="lt1"/>
                </a:solidFill>
                <a:latin typeface="+mn-lt"/>
                <a:ea typeface="Helvetica Neue"/>
                <a:cs typeface="Helvetica Neue"/>
                <a:sym typeface="Helvetica Neue"/>
              </a:rPr>
              <a:t> </a:t>
            </a:r>
            <a:r>
              <a:rPr lang="en-US" sz="1100" dirty="0" err="1">
                <a:solidFill>
                  <a:schemeClr val="lt1"/>
                </a:solidFill>
                <a:latin typeface="+mn-lt"/>
                <a:ea typeface="Helvetica Neue"/>
                <a:cs typeface="Helvetica Neue"/>
                <a:sym typeface="Helvetica Neue"/>
              </a:rPr>
              <a:t>parciales</a:t>
            </a:r>
            <a:r>
              <a:rPr lang="en-US" sz="1100" dirty="0">
                <a:solidFill>
                  <a:schemeClr val="lt1"/>
                </a:solidFill>
                <a:latin typeface="+mn-lt"/>
                <a:ea typeface="Helvetica Neue"/>
                <a:cs typeface="Helvetica Neue"/>
                <a:sym typeface="Helvetica Neue"/>
              </a:rPr>
              <a:t> de un eclipse solar. </a:t>
            </a:r>
            <a:r>
              <a:rPr lang="en-US" sz="1100" dirty="0" err="1">
                <a:solidFill>
                  <a:schemeClr val="lt1"/>
                </a:solidFill>
                <a:latin typeface="+mn-lt"/>
                <a:ea typeface="Helvetica Neue"/>
                <a:cs typeface="Helvetica Neue"/>
                <a:sym typeface="Helvetica Neue"/>
              </a:rPr>
              <a:t>Crédito</a:t>
            </a:r>
            <a:r>
              <a:rPr lang="en-US" sz="1100" dirty="0">
                <a:solidFill>
                  <a:schemeClr val="lt1"/>
                </a:solidFill>
                <a:latin typeface="+mn-lt"/>
                <a:ea typeface="Helvetica Neue"/>
                <a:cs typeface="Helvetica Neue"/>
                <a:sym typeface="Helvetica Neue"/>
              </a:rPr>
              <a:t>: Joy Ng</a:t>
            </a:r>
            <a:endParaRPr sz="1100" dirty="0">
              <a:latin typeface="+mn-lt"/>
            </a:endParaRPr>
          </a:p>
        </p:txBody>
      </p:sp>
      <p:pic>
        <p:nvPicPr>
          <p:cNvPr id="166" name="Google Shape;166;p21" descr="Una mano que sostiene una tarjeta GLOBE Eclipse y la sombra de la tarjeta en el suelo, incluyendo el orificio perforado que se puede usar como proyector de eclipse."/>
          <p:cNvPicPr preferRelativeResize="0"/>
          <p:nvPr/>
        </p:nvPicPr>
        <p:blipFill rotWithShape="1">
          <a:blip r:embed="rId5">
            <a:alphaModFix/>
          </a:blip>
          <a:srcRect l="9380" t="12584" r="8277" b="2827"/>
          <a:stretch/>
        </p:blipFill>
        <p:spPr>
          <a:xfrm>
            <a:off x="2355716" y="3113419"/>
            <a:ext cx="2361757" cy="1820245"/>
          </a:xfrm>
          <a:prstGeom prst="rect">
            <a:avLst/>
          </a:prstGeom>
          <a:noFill/>
          <a:ln>
            <a:noFill/>
          </a:ln>
        </p:spPr>
      </p:pic>
      <p:pic>
        <p:nvPicPr>
          <p:cNvPr id="162" name="Google Shape;162;p21" descr="La sombra de una mano y un colador de cocina (que aparece como un círculo con agujeros) aparecen sobre una superficie blanca. Una inspección minuciosa revela que donde la luz del sol pasa a través de los orificios del colador, aparecen pequeñas formas de media luna."/>
          <p:cNvPicPr preferRelativeResize="0"/>
          <p:nvPr/>
        </p:nvPicPr>
        <p:blipFill rotWithShape="1">
          <a:blip r:embed="rId6">
            <a:alphaModFix/>
          </a:blip>
          <a:srcRect/>
          <a:stretch/>
        </p:blipFill>
        <p:spPr>
          <a:xfrm>
            <a:off x="6138742" y="2355676"/>
            <a:ext cx="2681416" cy="17870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4" name="Google Shape;174;p22"/>
          <p:cNvSpPr txBox="1">
            <a:spLocks/>
          </p:cNvSpPr>
          <p:nvPr/>
        </p:nvSpPr>
        <p:spPr>
          <a:xfrm>
            <a:off x="4484075" y="295566"/>
            <a:ext cx="4536599" cy="17907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500"/>
              <a:buFont typeface="Arial"/>
              <a:buNone/>
              <a:tabLst/>
              <a:defRPr/>
            </a:pP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r>
              <a:rPr kumimoji="0" lang="en-US" sz="4200" b="0" i="0" u="none" strike="noStrike" kern="0" cap="none" spc="0" normalizeH="0" baseline="0" noProof="0" dirty="0" err="1">
                <a:ln>
                  <a:noFill/>
                </a:ln>
                <a:solidFill>
                  <a:schemeClr val="dk1"/>
                </a:solidFill>
                <a:effectLst/>
                <a:uLnTx/>
                <a:uFillTx/>
                <a:latin typeface="Grandview" panose="020B0502040204020203" pitchFamily="34" charset="0"/>
                <a:ea typeface="Oswald"/>
                <a:cs typeface="Oswald"/>
                <a:sym typeface="Oswald"/>
              </a:rPr>
              <a:t>preparativos</a:t>
            </a: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 para 2023 y 2024</a:t>
            </a:r>
          </a:p>
        </p:txBody>
      </p:sp>
      <p:sp>
        <p:nvSpPr>
          <p:cNvPr id="175" name="Google Shape;175;p22"/>
          <p:cNvSpPr txBox="1">
            <a:spLocks noGrp="1"/>
          </p:cNvSpPr>
          <p:nvPr>
            <p:ph type="ctrTitle"/>
          </p:nvPr>
        </p:nvSpPr>
        <p:spPr>
          <a:xfrm>
            <a:off x="4589437" y="2181516"/>
            <a:ext cx="4064000" cy="5334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0"/>
              </a:spcBef>
              <a:spcAft>
                <a:spcPts val="0"/>
              </a:spcAft>
              <a:buClr>
                <a:schemeClr val="dk1"/>
              </a:buClr>
              <a:buSzPts val="4100"/>
              <a:buFont typeface="Arial"/>
              <a:buNone/>
              <a:tabLst/>
              <a:defRPr/>
            </a:pPr>
            <a:r>
              <a:rPr kumimoji="0" lang="en-US" sz="3200" b="0" i="0" u="none" strike="noStrike" kern="0" cap="none" spc="0" normalizeH="0" baseline="0" noProof="0" dirty="0" err="1">
                <a:ln>
                  <a:noFill/>
                </a:ln>
                <a:solidFill>
                  <a:schemeClr val="dk1"/>
                </a:solidFill>
                <a:effectLst/>
                <a:uLnTx/>
                <a:uFillTx/>
                <a:latin typeface="+mn-lt"/>
                <a:ea typeface="Arial"/>
                <a:cs typeface="Arial"/>
                <a:sym typeface="Arial"/>
              </a:rPr>
              <a:t>Conceptos</a:t>
            </a:r>
            <a:r>
              <a:rPr kumimoji="0" lang="en-US" sz="3200" b="0" i="0" u="none" strike="noStrike" kern="0" cap="none" spc="0" normalizeH="0" baseline="0" noProof="0" dirty="0">
                <a:ln>
                  <a:noFill/>
                </a:ln>
                <a:solidFill>
                  <a:schemeClr val="dk1"/>
                </a:solidFill>
                <a:effectLst/>
                <a:uLnTx/>
                <a:uFillTx/>
                <a:latin typeface="+mn-lt"/>
                <a:ea typeface="Arial"/>
                <a:cs typeface="Arial"/>
                <a:sym typeface="Arial"/>
              </a:rPr>
              <a:t> </a:t>
            </a:r>
            <a:r>
              <a:rPr kumimoji="0" lang="en-US" sz="3200" b="0" i="0" u="none" strike="noStrike" kern="0" cap="none" spc="0" normalizeH="0" baseline="0" noProof="0" dirty="0" err="1">
                <a:ln>
                  <a:noFill/>
                </a:ln>
                <a:solidFill>
                  <a:schemeClr val="dk1"/>
                </a:solidFill>
                <a:effectLst/>
                <a:uLnTx/>
                <a:uFillTx/>
                <a:latin typeface="+mn-lt"/>
                <a:ea typeface="Arial"/>
                <a:cs typeface="Arial"/>
                <a:sym typeface="Arial"/>
              </a:rPr>
              <a:t>básicos</a:t>
            </a:r>
            <a:r>
              <a:rPr kumimoji="0" lang="en-US" sz="3200" b="0" i="0" u="none" strike="noStrike" kern="0" cap="none" spc="0" normalizeH="0" baseline="0" noProof="0" dirty="0">
                <a:ln>
                  <a:noFill/>
                </a:ln>
                <a:solidFill>
                  <a:schemeClr val="dk1"/>
                </a:solidFill>
                <a:effectLst/>
                <a:uLnTx/>
                <a:uFillTx/>
                <a:latin typeface="+mn-lt"/>
                <a:ea typeface="Arial"/>
                <a:cs typeface="Arial"/>
                <a:sym typeface="Arial"/>
              </a:rPr>
              <a:t> de la </a:t>
            </a:r>
            <a:r>
              <a:rPr kumimoji="0" lang="en-US" sz="3200" b="0" i="0" u="none" strike="noStrike" kern="0" cap="none" spc="0" normalizeH="0" baseline="0" noProof="0" dirty="0" err="1">
                <a:ln>
                  <a:noFill/>
                </a:ln>
                <a:solidFill>
                  <a:schemeClr val="dk1"/>
                </a:solidFill>
                <a:effectLst/>
                <a:uLnTx/>
                <a:uFillTx/>
                <a:latin typeface="+mn-lt"/>
                <a:ea typeface="Arial"/>
                <a:cs typeface="Arial"/>
                <a:sym typeface="Arial"/>
              </a:rPr>
              <a:t>aplicación</a:t>
            </a:r>
            <a:endParaRPr kumimoji="0" lang="en-US" sz="3200" b="0" i="0" u="none" strike="noStrike" kern="0" cap="none" spc="0" normalizeH="0" baseline="0" noProof="0" dirty="0">
              <a:ln>
                <a:noFill/>
              </a:ln>
              <a:solidFill>
                <a:schemeClr val="dk1"/>
              </a:solidFill>
              <a:effectLst/>
              <a:uLnTx/>
              <a:uFillTx/>
              <a:latin typeface="+mn-lt"/>
              <a:ea typeface="Helvetica Neue"/>
              <a:cs typeface="Helvetica Neue"/>
              <a:sym typeface="Helvetica Neue"/>
            </a:endParaRPr>
          </a:p>
        </p:txBody>
      </p:sp>
      <p:pic>
        <p:nvPicPr>
          <p:cNvPr id="172" name="Google Shape;172;p22">
            <a:extLst>
              <a:ext uri="{C183D7F6-B498-43B3-948B-1728B52AA6E4}">
                <adec:decorative xmlns:adec="http://schemas.microsoft.com/office/drawing/2017/decorative" val="1"/>
              </a:ext>
            </a:extLst>
          </p:cNvPr>
          <p:cNvPicPr preferRelativeResize="0"/>
          <p:nvPr/>
        </p:nvPicPr>
        <p:blipFill rotWithShape="1">
          <a:blip r:embed="rId3">
            <a:alphaModFix/>
          </a:blip>
          <a:srcRect b="57168"/>
          <a:stretch/>
        </p:blipFill>
        <p:spPr>
          <a:xfrm>
            <a:off x="0" y="3947505"/>
            <a:ext cx="9144000" cy="1202946"/>
          </a:xfrm>
          <a:prstGeom prst="rect">
            <a:avLst/>
          </a:prstGeom>
          <a:noFill/>
          <a:ln>
            <a:noFill/>
          </a:ln>
        </p:spPr>
      </p:pic>
      <p:sp>
        <p:nvSpPr>
          <p:cNvPr id="177" name="Google Shape;177;p22"/>
          <p:cNvSpPr txBox="1"/>
          <p:nvPr/>
        </p:nvSpPr>
        <p:spPr>
          <a:xfrm>
            <a:off x="578645" y="3661172"/>
            <a:ext cx="3690357" cy="84681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dirty="0" err="1">
                <a:solidFill>
                  <a:schemeClr val="dk1"/>
                </a:solidFill>
                <a:latin typeface="+mn-lt"/>
                <a:ea typeface="Helvetica Neue"/>
                <a:cs typeface="Helvetica Neue"/>
                <a:sym typeface="Helvetica Neue"/>
              </a:rPr>
              <a:t>Materiales</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dispuestos</a:t>
            </a:r>
            <a:r>
              <a:rPr lang="en-US" sz="1100" dirty="0">
                <a:solidFill>
                  <a:schemeClr val="dk1"/>
                </a:solidFill>
                <a:latin typeface="+mn-lt"/>
                <a:ea typeface="Helvetica Neue"/>
                <a:cs typeface="Helvetica Neue"/>
                <a:sym typeface="Helvetica Neue"/>
              </a:rPr>
              <a:t> y </a:t>
            </a:r>
            <a:r>
              <a:rPr lang="en-US" sz="1100" dirty="0" err="1">
                <a:solidFill>
                  <a:schemeClr val="dk1"/>
                </a:solidFill>
                <a:latin typeface="+mn-lt"/>
                <a:ea typeface="Helvetica Neue"/>
                <a:cs typeface="Helvetica Neue"/>
                <a:sym typeface="Helvetica Neue"/>
              </a:rPr>
              <a:t>listos</a:t>
            </a:r>
            <a:r>
              <a:rPr lang="en-US" sz="1100" dirty="0">
                <a:solidFill>
                  <a:schemeClr val="dk1"/>
                </a:solidFill>
                <a:latin typeface="+mn-lt"/>
                <a:ea typeface="Helvetica Neue"/>
                <a:cs typeface="Helvetica Neue"/>
                <a:sym typeface="Helvetica Neue"/>
              </a:rPr>
              <a:t> para </a:t>
            </a:r>
            <a:r>
              <a:rPr lang="en-US" sz="1100" dirty="0" err="1">
                <a:solidFill>
                  <a:schemeClr val="dk1"/>
                </a:solidFill>
                <a:latin typeface="+mn-lt"/>
                <a:ea typeface="Helvetica Neue"/>
                <a:cs typeface="Helvetica Neue"/>
                <a:sym typeface="Helvetica Neue"/>
              </a:rPr>
              <a:t>observar</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el</a:t>
            </a:r>
            <a:r>
              <a:rPr lang="en-US" sz="1100" dirty="0">
                <a:solidFill>
                  <a:schemeClr val="dk1"/>
                </a:solidFill>
                <a:latin typeface="+mn-lt"/>
                <a:ea typeface="Helvetica Neue"/>
                <a:cs typeface="Helvetica Neue"/>
                <a:sym typeface="Helvetica Neue"/>
              </a:rPr>
              <a:t> eclipse </a:t>
            </a:r>
            <a:r>
              <a:rPr lang="en-US" sz="1100" dirty="0" err="1">
                <a:solidFill>
                  <a:schemeClr val="dk1"/>
                </a:solidFill>
                <a:latin typeface="+mn-lt"/>
                <a:ea typeface="Helvetica Neue"/>
                <a:cs typeface="Helvetica Neue"/>
                <a:sym typeface="Helvetica Neue"/>
              </a:rPr>
              <a:t>en</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diciembre</a:t>
            </a:r>
            <a:r>
              <a:rPr lang="en-US" sz="1100" dirty="0">
                <a:solidFill>
                  <a:schemeClr val="dk1"/>
                </a:solidFill>
                <a:latin typeface="+mn-lt"/>
                <a:ea typeface="Helvetica Neue"/>
                <a:cs typeface="Helvetica Neue"/>
                <a:sym typeface="Helvetica Neue"/>
              </a:rPr>
              <a:t> de 2020: la </a:t>
            </a:r>
            <a:r>
              <a:rPr lang="en-US" sz="1100" dirty="0" err="1">
                <a:solidFill>
                  <a:schemeClr val="dk1"/>
                </a:solidFill>
                <a:latin typeface="+mn-lt"/>
                <a:ea typeface="Helvetica Neue"/>
                <a:cs typeface="Helvetica Neue"/>
                <a:sym typeface="Helvetica Neue"/>
              </a:rPr>
              <a:t>herramienta</a:t>
            </a:r>
            <a:r>
              <a:rPr lang="en-US" sz="1100" dirty="0">
                <a:solidFill>
                  <a:schemeClr val="dk1"/>
                </a:solidFill>
                <a:latin typeface="+mn-lt"/>
                <a:ea typeface="Helvetica Neue"/>
                <a:cs typeface="Helvetica Neue"/>
                <a:sym typeface="Helvetica Neue"/>
              </a:rPr>
              <a:t> Eclipse </a:t>
            </a:r>
            <a:r>
              <a:rPr lang="en-US" sz="1100" dirty="0" err="1">
                <a:solidFill>
                  <a:schemeClr val="dk1"/>
                </a:solidFill>
                <a:latin typeface="+mn-lt"/>
                <a:ea typeface="Helvetica Neue"/>
                <a:cs typeface="Helvetica Neue"/>
                <a:sym typeface="Helvetica Neue"/>
              </a:rPr>
              <a:t>en</a:t>
            </a:r>
            <a:r>
              <a:rPr lang="en-US" sz="1100" dirty="0">
                <a:solidFill>
                  <a:schemeClr val="dk1"/>
                </a:solidFill>
                <a:latin typeface="+mn-lt"/>
                <a:ea typeface="Helvetica Neue"/>
                <a:cs typeface="Helvetica Neue"/>
                <a:sym typeface="Helvetica Neue"/>
              </a:rPr>
              <a:t> la </a:t>
            </a:r>
            <a:r>
              <a:rPr lang="en-US" sz="1100" dirty="0" err="1">
                <a:solidFill>
                  <a:schemeClr val="dk1"/>
                </a:solidFill>
                <a:latin typeface="+mn-lt"/>
                <a:ea typeface="Helvetica Neue"/>
                <a:cs typeface="Helvetica Neue"/>
                <a:sym typeface="Helvetica Neue"/>
              </a:rPr>
              <a:t>aplicación</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gafas</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solares</a:t>
            </a:r>
            <a:r>
              <a:rPr lang="en-US" sz="1100" dirty="0">
                <a:solidFill>
                  <a:schemeClr val="dk1"/>
                </a:solidFill>
                <a:latin typeface="+mn-lt"/>
                <a:ea typeface="Helvetica Neue"/>
                <a:cs typeface="Helvetica Neue"/>
                <a:sym typeface="Helvetica Neue"/>
              </a:rPr>
              <a:t> y un </a:t>
            </a:r>
            <a:r>
              <a:rPr lang="en-US" sz="1100" dirty="0" err="1">
                <a:solidFill>
                  <a:schemeClr val="dk1"/>
                </a:solidFill>
                <a:latin typeface="+mn-lt"/>
                <a:ea typeface="Helvetica Neue"/>
                <a:cs typeface="Helvetica Neue"/>
                <a:sym typeface="Helvetica Neue"/>
              </a:rPr>
              <a:t>termómetro</a:t>
            </a:r>
            <a:r>
              <a:rPr lang="en-US" sz="1100" dirty="0">
                <a:solidFill>
                  <a:schemeClr val="dk1"/>
                </a:solidFill>
                <a:latin typeface="+mn-lt"/>
                <a:ea typeface="Helvetica Neue"/>
                <a:cs typeface="Helvetica Neue"/>
                <a:sym typeface="Helvetica Neue"/>
              </a:rPr>
              <a:t>. </a:t>
            </a:r>
            <a:r>
              <a:rPr lang="en-US" sz="1100" dirty="0" err="1">
                <a:solidFill>
                  <a:schemeClr val="dk1"/>
                </a:solidFill>
                <a:latin typeface="+mn-lt"/>
                <a:ea typeface="Helvetica Neue"/>
                <a:cs typeface="Helvetica Neue"/>
                <a:sym typeface="Helvetica Neue"/>
              </a:rPr>
              <a:t>Crédito</a:t>
            </a:r>
            <a:r>
              <a:rPr lang="en-US" sz="1100" dirty="0">
                <a:solidFill>
                  <a:schemeClr val="dk1"/>
                </a:solidFill>
                <a:latin typeface="+mn-lt"/>
                <a:ea typeface="Helvetica Neue"/>
                <a:cs typeface="Helvetica Neue"/>
                <a:sym typeface="Helvetica Neue"/>
              </a:rPr>
              <a:t>: Marta Kingsland</a:t>
            </a:r>
          </a:p>
        </p:txBody>
      </p:sp>
      <p:pic>
        <p:nvPicPr>
          <p:cNvPr id="173" name="Google Shape;173;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2973" y="4736066"/>
            <a:ext cx="950401" cy="293412"/>
          </a:xfrm>
          <a:prstGeom prst="rect">
            <a:avLst/>
          </a:prstGeom>
          <a:noFill/>
          <a:ln>
            <a:noFill/>
          </a:ln>
        </p:spPr>
      </p:pic>
      <p:pic>
        <p:nvPicPr>
          <p:cNvPr id="176" name="Google Shape;176;p22" descr="Materiales dispuestos y listos para observar el eclipse en diciembre de 2020: la herramienta Eclipse en la aplicación, gafas especiales para eclipses y un termómetro."/>
          <p:cNvPicPr preferRelativeResize="0"/>
          <p:nvPr/>
        </p:nvPicPr>
        <p:blipFill rotWithShape="1">
          <a:blip r:embed="rId5">
            <a:alphaModFix/>
          </a:blip>
          <a:srcRect l="13485" r="9848"/>
          <a:stretch/>
        </p:blipFill>
        <p:spPr>
          <a:xfrm>
            <a:off x="490563" y="888872"/>
            <a:ext cx="3778438" cy="27723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0E4F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3718</TotalTime>
  <Words>2422</Words>
  <Application>Microsoft Macintosh PowerPoint</Application>
  <PresentationFormat>On-screen Show (16:9)</PresentationFormat>
  <Paragraphs>148</Paragraphs>
  <Slides>31</Slides>
  <Notes>29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Grandview</vt:lpstr>
      <vt:lpstr>Helvetica Neue</vt:lpstr>
      <vt:lpstr>Noto Sans Symbols</vt:lpstr>
      <vt:lpstr>Oswald</vt:lpstr>
      <vt:lpstr>Calibri</vt:lpstr>
      <vt:lpstr>Office Theme</vt:lpstr>
      <vt:lpstr>Introducción y seguridad</vt:lpstr>
      <vt:lpstr>Enfoque en ciencias terrestres: estudia eclipses como observador voluntario con GLOBE.</vt:lpstr>
      <vt:lpstr>Con la herramienta GLOBE Eclipse, los científicos voluntarios pueden:</vt:lpstr>
      <vt:lpstr>Reporta las condiciones de la superficie (fotografía y describe el paisaje) que pueden tener un impacto en las diferencias en los efectos atmosféricos en diferentes lugares</vt:lpstr>
      <vt:lpstr>Contribuir a una base de datos de ciencia ciudadana utilizada por científicos y estudiantes para estudiar los efectos de los eclipses en la atmósfera. </vt:lpstr>
      <vt:lpstr>Provee datos de comparación incluso si no está en el camino del eclipse máximo</vt:lpstr>
      <vt:lpstr>Seguridad ocular durante un eclipse anular</vt:lpstr>
      <vt:lpstr>Métodos de visualización indirecta</vt:lpstr>
      <vt:lpstr>Conceptos básicos de la aplicación</vt:lpstr>
      <vt:lpstr>Uso de la herramienta GLOBE Eclipse</vt:lpstr>
      <vt:lpstr>Uso de la aplicación: configuración</vt:lpstr>
      <vt:lpstr>Uso de la aplicación: pantalla de recopilación de datos</vt:lpstr>
      <vt:lpstr>Uso de la aplicación: ingreso de datos de temperatura</vt:lpstr>
      <vt:lpstr>Uso de la aplicación: revisar/editar datos</vt:lpstr>
      <vt:lpstr>Uso de la aplicación: datos de nubes</vt:lpstr>
      <vt:lpstr>Tomando una observación de nubes</vt:lpstr>
      <vt:lpstr>Uso de la aplicación: representación gráfica de los datos</vt:lpstr>
      <vt:lpstr>Aprende más</vt:lpstr>
      <vt:lpstr>Recursos adicionales</vt:lpstr>
      <vt:lpstr>Conduce un programa</vt:lpstr>
      <vt:lpstr>Descarga la aplicación desde Apple App Store o Google Play.</vt:lpstr>
      <vt:lpstr>Consejos de observación suplementarios</vt:lpstr>
      <vt:lpstr>Consejos al tomar medidas de la temperatura del aire: sincronización</vt:lpstr>
      <vt:lpstr>Consejos sobre la temperatura del aire: elegir un termómetro</vt:lpstr>
      <vt:lpstr>Consejos sobre la temperatura del aire: precisión de las mediciones</vt:lpstr>
      <vt:lpstr>Consejos sobre la temperatura del aire: calibración del termómetro</vt:lpstr>
      <vt:lpstr>Observaciones de nubes para el eclipse</vt:lpstr>
      <vt:lpstr>Observaciones básicas del viento</vt:lpstr>
      <vt:lpstr>Observaciones de cobertura terrestre</vt:lpstr>
      <vt:lpstr>Notas generales</vt:lpstr>
      <vt:lpstr>Observaciones cualitativas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 Eclipse:  Preparing for 2023 &amp; 2024</dc:title>
  <cp:lastModifiedBy>Weaver, Kristen L {she,her} (GSFC-612.0)[SCIENCE SYSTEMS AND APPLICATIONS INC]</cp:lastModifiedBy>
  <cp:revision>27</cp:revision>
  <dcterms:modified xsi:type="dcterms:W3CDTF">2023-09-18T02:01:38Z</dcterms:modified>
</cp:coreProperties>
</file>