
<file path=[Content_Types].xml><?xml version="1.0" encoding="utf-8"?>
<Types xmlns="http://schemas.openxmlformats.org/package/2006/content-types">
  <Default Extension="fntdata" ContentType="application/x-fontdata"/>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38"/>
  </p:notesMasterIdLst>
  <p:sldIdLst>
    <p:sldId id="256" r:id="rId2"/>
    <p:sldId id="257" r:id="rId3"/>
    <p:sldId id="258" r:id="rId4"/>
    <p:sldId id="259" r:id="rId5"/>
    <p:sldId id="260" r:id="rId6"/>
    <p:sldId id="261" r:id="rId7"/>
    <p:sldId id="392" r:id="rId8"/>
    <p:sldId id="388" r:id="rId9"/>
    <p:sldId id="263" r:id="rId10"/>
    <p:sldId id="393" r:id="rId11"/>
    <p:sldId id="264" r:id="rId12"/>
    <p:sldId id="265" r:id="rId13"/>
    <p:sldId id="266" r:id="rId14"/>
    <p:sldId id="267" r:id="rId15"/>
    <p:sldId id="268" r:id="rId16"/>
    <p:sldId id="269" r:id="rId17"/>
    <p:sldId id="270" r:id="rId18"/>
    <p:sldId id="271" r:id="rId19"/>
    <p:sldId id="272" r:id="rId20"/>
    <p:sldId id="273" r:id="rId21"/>
    <p:sldId id="383" r:id="rId22"/>
    <p:sldId id="384" r:id="rId23"/>
    <p:sldId id="385" r:id="rId24"/>
    <p:sldId id="274" r:id="rId25"/>
    <p:sldId id="275" r:id="rId26"/>
    <p:sldId id="276" r:id="rId27"/>
    <p:sldId id="277" r:id="rId28"/>
    <p:sldId id="278" r:id="rId29"/>
    <p:sldId id="279" r:id="rId30"/>
    <p:sldId id="280" r:id="rId31"/>
    <p:sldId id="281" r:id="rId32"/>
    <p:sldId id="282" r:id="rId33"/>
    <p:sldId id="283" r:id="rId34"/>
    <p:sldId id="389" r:id="rId35"/>
    <p:sldId id="390" r:id="rId36"/>
    <p:sldId id="391" r:id="rId37"/>
  </p:sldIdLst>
  <p:sldSz cx="9144000" cy="5143500" type="screen16x9"/>
  <p:notesSz cx="6858000" cy="9144000"/>
  <p:embeddedFontLst>
    <p:embeddedFont>
      <p:font typeface="Calibri" panose="020F0502020204030204" pitchFamily="34" charset="0"/>
      <p:regular r:id="rId39"/>
      <p:bold r:id="rId40"/>
      <p:italic r:id="rId41"/>
      <p:boldItalic r:id="rId42"/>
    </p:embeddedFont>
    <p:embeddedFont>
      <p:font typeface="Grandview" panose="020B0502040204020203" pitchFamily="34" charset="0"/>
      <p:regular r:id="rId43"/>
      <p:bold r:id="rId44"/>
      <p:italic r:id="rId45"/>
      <p:boldItalic r:id="rId46"/>
    </p:embeddedFont>
    <p:embeddedFont>
      <p:font typeface="Helvetica Neue" panose="02000503000000020004" pitchFamily="2" charset="0"/>
      <p:regular r:id="rId47"/>
      <p:bold r:id="rId48"/>
      <p:italic r:id="rId49"/>
      <p:boldItalic r:id="rId50"/>
    </p:embeddedFont>
    <p:embeddedFont>
      <p:font typeface="Oswald" pitchFamily="2" charset="77"/>
      <p:regular r:id="rId51"/>
      <p:bold r:id="rId5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Introduction &amp; Safety" id="{334E943F-5DFB-1645-96F6-05EE9996FF6D}">
          <p14:sldIdLst>
            <p14:sldId id="256"/>
            <p14:sldId id="257"/>
            <p14:sldId id="258"/>
            <p14:sldId id="259"/>
            <p14:sldId id="260"/>
            <p14:sldId id="261"/>
            <p14:sldId id="392"/>
            <p14:sldId id="388"/>
            <p14:sldId id="263"/>
            <p14:sldId id="393"/>
          </p14:sldIdLst>
        </p14:section>
        <p14:section name="App Basics" id="{FF50B927-013F-B342-B98E-B24CC883E244}">
          <p14:sldIdLst>
            <p14:sldId id="264"/>
            <p14:sldId id="265"/>
            <p14:sldId id="266"/>
            <p14:sldId id="267"/>
            <p14:sldId id="268"/>
            <p14:sldId id="269"/>
            <p14:sldId id="270"/>
            <p14:sldId id="271"/>
            <p14:sldId id="272"/>
            <p14:sldId id="273"/>
            <p14:sldId id="383"/>
            <p14:sldId id="384"/>
            <p14:sldId id="385"/>
          </p14:sldIdLst>
        </p14:section>
        <p14:section name="Supplemental Observation Tips" id="{EE9C75F5-A0EB-1944-866F-175AC6755F7F}">
          <p14:sldIdLst>
            <p14:sldId id="274"/>
            <p14:sldId id="275"/>
            <p14:sldId id="276"/>
            <p14:sldId id="277"/>
            <p14:sldId id="278"/>
            <p14:sldId id="279"/>
            <p14:sldId id="280"/>
            <p14:sldId id="281"/>
            <p14:sldId id="282"/>
            <p14:sldId id="283"/>
            <p14:sldId id="389"/>
            <p14:sldId id="390"/>
            <p14:sldId id="391"/>
          </p14:sldIdLst>
        </p14:section>
      </p14:sectionLst>
    </p:ex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D165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68"/>
    <p:restoredTop sz="86259"/>
  </p:normalViewPr>
  <p:slideViewPr>
    <p:cSldViewPr snapToGrid="0">
      <p:cViewPr varScale="1">
        <p:scale>
          <a:sx n="101" d="100"/>
          <a:sy n="101" d="100"/>
        </p:scale>
        <p:origin x="200" y="824"/>
      </p:cViewPr>
      <p:guideLst>
        <p:guide orient="horz" pos="1620"/>
        <p:guide pos="2880"/>
      </p:guideLst>
    </p:cSldViewPr>
  </p:slideViewPr>
  <p:outlineViewPr>
    <p:cViewPr>
      <p:scale>
        <a:sx n="33" d="100"/>
        <a:sy n="33" d="100"/>
      </p:scale>
      <p:origin x="0" y="-3368"/>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6.fntdata"/><Relationship Id="rId52"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font" Target="fonts/font3.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youtu.be/yiNF1PEV5f8"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2446b00cf88_2_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 name="Google Shape;81;g2446b00cf88_2_7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 name="Google Shape;82;g2446b00cf88_2_7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Available on YouTube at https://</a:t>
            </a:r>
            <a:r>
              <a:rPr lang="en-US" dirty="0" err="1"/>
              <a:t>youtu.be</a:t>
            </a:r>
            <a:r>
              <a:rPr lang="en-US" dirty="0"/>
              <a:t>/KZlDOGd6q-Y </a:t>
            </a:r>
          </a:p>
        </p:txBody>
      </p:sp>
    </p:spTree>
    <p:extLst>
      <p:ext uri="{BB962C8B-B14F-4D97-AF65-F5344CB8AC3E}">
        <p14:creationId xmlns:p14="http://schemas.microsoft.com/office/powerpoint/2010/main" val="15236201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2446b00cf88_2_1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 name="Google Shape;169;g2446b00cf88_2_16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70" name="Google Shape;170;g2446b00cf88_2_16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2446b00cf88_2_1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 name="Google Shape;181;g2446b00cf88_2_17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200"/>
              <a:buFont typeface="Helvetica Neue"/>
              <a:buNone/>
            </a:pPr>
            <a:endParaRPr dirty="0"/>
          </a:p>
        </p:txBody>
      </p:sp>
      <p:sp>
        <p:nvSpPr>
          <p:cNvPr id="182" name="Google Shape;182;g2446b00cf88_2_17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2446b00cf88_2_1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 name="Google Shape;191;g2446b00cf88_2_17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92" name="Google Shape;192;g2446b00cf88_2_17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2446b00cf88_2_1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 name="Google Shape;205;g2446b00cf88_2_19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6" name="Google Shape;206;g2446b00cf88_2_19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2446b00cf88_2_2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4" name="Google Shape;224;g2446b00cf88_2_2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5" name="Google Shape;225;g2446b00cf88_2_2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2446b00cf88_2_2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3" name="Google Shape;243;g2446b00cf88_2_2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4" name="Google Shape;244;g2446b00cf88_2_2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2446b00cf88_2_2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3" name="Google Shape;263;g2446b00cf88_2_2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4" name="Google Shape;264;g2446b00cf88_2_24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2446b00cf88_2_2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1" name="Google Shape;281;g2446b00cf88_2_2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2446b00cf88_2_2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3" name="Google Shape;293;g2446b00cf88_2_27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4" name="Google Shape;294;g2446b00cf88_2_27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2446b00cf88_2_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 name="Google Shape;92;g2446b00cf88_2_8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 name="Google Shape;93;g2446b00cf88_2_8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2446b00cf88_2_2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2" name="Google Shape;312;g2446b00cf88_2_29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13" name="Google Shape;313;g2446b00cf88_2_29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645424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2446b00cf88_2_2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9" name="Google Shape;319;g2446b00cf88_2_29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20" name="Google Shape;320;g2446b00cf88_2_29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24</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2446b00cf88_2_30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0" name="Google Shape;330;g2446b00cf88_2_30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1" name="Google Shape;331;g2446b00cf88_2_30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25</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2446b00cf88_2_3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1" name="Google Shape;341;g2446b00cf88_2_3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2" name="Google Shape;342;g2446b00cf88_2_3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26</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2446b00cf88_2_3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1" name="Google Shape;351;g2446b00cf88_2_3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52" name="Google Shape;352;g2446b00cf88_2_3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27</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2446b00cf88_2_3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3" name="Google Shape;363;g2446b00cf88_2_3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4" name="Google Shape;364;g2446b00cf88_2_3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28</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2446b00cf88_2_348: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3" name="Google Shape;373;g2446b00cf88_2_3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2446b00cf88_2_357: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3" name="Google Shape;383;g2446b00cf88_2_3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2446b00cf88_2_3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6" name="Google Shape;396;g2446b00cf88_2_36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7" name="Google Shape;397;g2446b00cf88_2_36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31</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2446b00cf88_2_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 name="Google Shape;101;g2446b00cf88_2_9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2" name="Google Shape;102;g2446b00cf88_2_9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2446b00cf88_2_3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9" name="Google Shape;409;g2446b00cf88_2_38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0" name="Google Shape;410;g2446b00cf88_2_38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32</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2446b00cf88_2_389: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418" name="Google Shape;418;g2446b00cf88_2_3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198683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276772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2446b00cf88_2_1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 name="Google Shape;113;g2446b00cf88_2_10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dirty="0"/>
              <a:t>Left: Right</a:t>
            </a:r>
            <a:endParaRPr dirty="0"/>
          </a:p>
        </p:txBody>
      </p:sp>
      <p:sp>
        <p:nvSpPr>
          <p:cNvPr id="114" name="Google Shape;114;g2446b00cf88_2_10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2446b00cf88_2_1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g2446b00cf88_2_1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4" name="Google Shape;124;g2446b00cf88_2_1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2446b00cf88_2_1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 name="Google Shape;134;g2446b00cf88_2_1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Air temperature data collected by GLOBE participants during the total solar eclipse on 21 August 2017. </a:t>
            </a:r>
            <a:r>
              <a:rPr lang="en" u="sng">
                <a:solidFill>
                  <a:schemeClr val="hlink"/>
                </a:solidFill>
                <a:hlinkClick r:id="rId3"/>
              </a:rPr>
              <a:t>https://youtu.be/yiNF1PEV5f8</a:t>
            </a:r>
            <a:r>
              <a:rPr lang="en"/>
              <a:t> </a:t>
            </a:r>
            <a:endParaRPr/>
          </a:p>
        </p:txBody>
      </p:sp>
      <p:sp>
        <p:nvSpPr>
          <p:cNvPr id="135" name="Google Shape;135;g2446b00cf88_2_1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2446b00cf88_2_1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 name="Google Shape;141;g2446b00cf88_2_1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2" name="Google Shape;142;g2446b00cf88_2_1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013923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2446b00cf88_2_1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 name="Google Shape;156;g2446b00cf88_2_1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7" name="Google Shape;157;g2446b00cf88_2_14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bg1"/>
        </a:solidFill>
        <a:effectLst/>
      </p:bgPr>
    </p:bg>
    <p:spTree>
      <p:nvGrpSpPr>
        <p:cNvPr id="1" name="Shape 11"/>
        <p:cNvGrpSpPr/>
        <p:nvPr/>
      </p:nvGrpSpPr>
      <p:grpSpPr>
        <a:xfrm>
          <a:off x="0" y="0"/>
          <a:ext cx="0" cy="0"/>
          <a:chOff x="0" y="0"/>
          <a:chExt cx="0" cy="0"/>
        </a:xfrm>
      </p:grpSpPr>
      <p:pic>
        <p:nvPicPr>
          <p:cNvPr id="3" name="Picture 2" descr="A blue and black logo&#10;&#10;Description automatically generated">
            <a:extLst>
              <a:ext uri="{FF2B5EF4-FFF2-40B4-BE49-F238E27FC236}">
                <a16:creationId xmlns:a16="http://schemas.microsoft.com/office/drawing/2014/main" id="{2082BC6B-E00B-6B5C-9AB0-9C6437BD6BF9}"/>
              </a:ext>
            </a:extLst>
          </p:cNvPr>
          <p:cNvPicPr>
            <a:picLocks noChangeAspect="1"/>
          </p:cNvPicPr>
          <p:nvPr userDrawn="1"/>
        </p:nvPicPr>
        <p:blipFill>
          <a:blip r:embed="rId2"/>
          <a:stretch>
            <a:fillRect/>
          </a:stretch>
        </p:blipFill>
        <p:spPr>
          <a:xfrm>
            <a:off x="0" y="3927423"/>
            <a:ext cx="9216584" cy="1216077"/>
          </a:xfrm>
          <a:prstGeom prst="rect">
            <a:avLst/>
          </a:prstGeom>
        </p:spPr>
      </p:pic>
      <p:sp>
        <p:nvSpPr>
          <p:cNvPr id="12" name="Google Shape;12;p2"/>
          <p:cNvSpPr txBox="1">
            <a:spLocks noGrp="1"/>
          </p:cNvSpPr>
          <p:nvPr>
            <p:ph type="ctrTitle"/>
          </p:nvPr>
        </p:nvSpPr>
        <p:spPr>
          <a:xfrm>
            <a:off x="4484075" y="780700"/>
            <a:ext cx="4198500" cy="1790700"/>
          </a:xfrm>
          <a:prstGeom prst="rect">
            <a:avLst/>
          </a:prstGeom>
          <a:noFill/>
          <a:ln>
            <a:noFill/>
          </a:ln>
        </p:spPr>
        <p:txBody>
          <a:bodyPr spcFirstLastPara="1" wrap="square" lIns="68575" tIns="34275" rIns="68575" bIns="34275" anchor="ctr" anchorCtr="0">
            <a:normAutofit/>
          </a:bodyPr>
          <a:lstStyle>
            <a:lvl1pPr lvl="0" algn="ctr">
              <a:lnSpc>
                <a:spcPct val="90000"/>
              </a:lnSpc>
              <a:spcBef>
                <a:spcPts val="0"/>
              </a:spcBef>
              <a:spcAft>
                <a:spcPts val="0"/>
              </a:spcAft>
              <a:buClr>
                <a:schemeClr val="dk1"/>
              </a:buClr>
              <a:buSzPts val="4500"/>
              <a:buFont typeface="Oswald"/>
              <a:buNone/>
              <a:defRPr sz="4500">
                <a:latin typeface="Grandview" panose="020B0502040204020203" pitchFamily="34" charset="0"/>
                <a:ea typeface="Grandview" panose="020B0502040204020203" pitchFamily="34" charset="0"/>
                <a:cs typeface="Grandview" panose="020B0502040204020203" pitchFamily="34" charset="0"/>
                <a:sym typeface="Oswald"/>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dirty="0"/>
          </a:p>
        </p:txBody>
      </p:sp>
      <p:sp>
        <p:nvSpPr>
          <p:cNvPr id="13" name="Google Shape;13;p2"/>
          <p:cNvSpPr txBox="1">
            <a:spLocks noGrp="1"/>
          </p:cNvSpPr>
          <p:nvPr>
            <p:ph type="subTitle" idx="1"/>
          </p:nvPr>
        </p:nvSpPr>
        <p:spPr>
          <a:xfrm>
            <a:off x="4618475" y="2846675"/>
            <a:ext cx="4064100" cy="5331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800"/>
              </a:spcBef>
              <a:spcAft>
                <a:spcPts val="0"/>
              </a:spcAft>
              <a:buClr>
                <a:schemeClr val="dk1"/>
              </a:buClr>
              <a:buSzPts val="1800"/>
              <a:buNone/>
              <a:defRPr sz="1800" b="0" i="0">
                <a:latin typeface="+mn-lt"/>
                <a:cs typeface="Arial" panose="020B0604020202020204" pitchFamily="34" charset="0"/>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dirty="0"/>
          </a:p>
        </p:txBody>
      </p:sp>
      <p:pic>
        <p:nvPicPr>
          <p:cNvPr id="15" name="Google Shape;15;p2" descr="A picture containing text, clipart&#10;&#10;Description automatically generated"/>
          <p:cNvPicPr preferRelativeResize="0"/>
          <p:nvPr/>
        </p:nvPicPr>
        <p:blipFill rotWithShape="1">
          <a:blip r:embed="rId3">
            <a:alphaModFix/>
          </a:blip>
          <a:srcRect/>
          <a:stretch/>
        </p:blipFill>
        <p:spPr>
          <a:xfrm>
            <a:off x="6522973" y="4736066"/>
            <a:ext cx="950401" cy="293412"/>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4"/>
        <p:cNvGrpSpPr/>
        <p:nvPr/>
      </p:nvGrpSpPr>
      <p:grpSpPr>
        <a:xfrm>
          <a:off x="0" y="0"/>
          <a:ext cx="0" cy="0"/>
          <a:chOff x="0" y="0"/>
          <a:chExt cx="0" cy="0"/>
        </a:xfrm>
      </p:grpSpPr>
      <p:sp>
        <p:nvSpPr>
          <p:cNvPr id="65" name="Google Shape;65;p11"/>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66" name="Google Shape;66;p11"/>
          <p:cNvSpPr txBox="1">
            <a:spLocks noGrp="1"/>
          </p:cNvSpPr>
          <p:nvPr>
            <p:ph type="body" idx="1"/>
          </p:nvPr>
        </p:nvSpPr>
        <p:spPr>
          <a:xfrm rot="5400000">
            <a:off x="2940248" y="-942379"/>
            <a:ext cx="3263504" cy="78867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b="0" i="0">
                <a:latin typeface="Arial" panose="020B0604020202020204" pitchFamily="34" charset="0"/>
                <a:cs typeface="Arial" panose="020B0604020202020204" pitchFamily="34" charset="0"/>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dirty="0"/>
          </a:p>
        </p:txBody>
      </p:sp>
      <p:sp>
        <p:nvSpPr>
          <p:cNvPr id="67" name="Google Shape;67;p11"/>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8" name="Google Shape;68;p11"/>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9" name="Google Shape;69;p11"/>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0"/>
        <p:cNvGrpSpPr/>
        <p:nvPr/>
      </p:nvGrpSpPr>
      <p:grpSpPr>
        <a:xfrm>
          <a:off x="0" y="0"/>
          <a:ext cx="0" cy="0"/>
          <a:chOff x="0" y="0"/>
          <a:chExt cx="0" cy="0"/>
        </a:xfrm>
      </p:grpSpPr>
      <p:sp>
        <p:nvSpPr>
          <p:cNvPr id="71" name="Google Shape;71;p12"/>
          <p:cNvSpPr txBox="1">
            <a:spLocks noGrp="1"/>
          </p:cNvSpPr>
          <p:nvPr>
            <p:ph type="title"/>
          </p:nvPr>
        </p:nvSpPr>
        <p:spPr>
          <a:xfrm rot="5400000">
            <a:off x="5350073" y="1467445"/>
            <a:ext cx="4358879" cy="1971675"/>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2" name="Google Shape;72;p12"/>
          <p:cNvSpPr txBox="1">
            <a:spLocks noGrp="1"/>
          </p:cNvSpPr>
          <p:nvPr>
            <p:ph type="body" idx="1"/>
          </p:nvPr>
        </p:nvSpPr>
        <p:spPr>
          <a:xfrm rot="5400000">
            <a:off x="1349573" y="-447080"/>
            <a:ext cx="4358879" cy="5800725"/>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b="0" i="0">
                <a:latin typeface="Arial" panose="020B0604020202020204" pitchFamily="34" charset="0"/>
                <a:cs typeface="Arial" panose="020B0604020202020204" pitchFamily="34" charset="0"/>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dirty="0"/>
          </a:p>
        </p:txBody>
      </p:sp>
      <p:sp>
        <p:nvSpPr>
          <p:cNvPr id="73" name="Google Shape;73;p12"/>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4" name="Google Shape;74;p12"/>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5" name="Google Shape;75;p12"/>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louds Dark" type="tx">
  <p:cSld name="TITLE_AND_BODY">
    <p:bg>
      <p:bgPr>
        <a:solidFill>
          <a:schemeClr val="accent2"/>
        </a:solidFill>
        <a:effectLst/>
      </p:bgPr>
    </p:bg>
    <p:spTree>
      <p:nvGrpSpPr>
        <p:cNvPr id="1" name="Shape 76"/>
        <p:cNvGrpSpPr/>
        <p:nvPr/>
      </p:nvGrpSpPr>
      <p:grpSpPr>
        <a:xfrm>
          <a:off x="0" y="0"/>
          <a:ext cx="0" cy="0"/>
          <a:chOff x="0" y="0"/>
          <a:chExt cx="0" cy="0"/>
        </a:xfrm>
      </p:grpSpPr>
      <p:sp>
        <p:nvSpPr>
          <p:cNvPr id="77" name="Google Shape;77;p13"/>
          <p:cNvSpPr txBox="1">
            <a:spLocks noGrp="1"/>
          </p:cNvSpPr>
          <p:nvPr>
            <p:ph type="title"/>
          </p:nvPr>
        </p:nvSpPr>
        <p:spPr>
          <a:xfrm>
            <a:off x="311700" y="445025"/>
            <a:ext cx="8520600" cy="572700"/>
          </a:xfrm>
          <a:prstGeom prst="rect">
            <a:avLst/>
          </a:prstGeom>
          <a:noFill/>
          <a:ln>
            <a:noFill/>
          </a:ln>
        </p:spPr>
        <p:txBody>
          <a:bodyPr spcFirstLastPara="1" wrap="square" lIns="68575" tIns="68575" rIns="68575" bIns="68575" anchor="t" anchorCtr="0">
            <a:noAutofit/>
          </a:bodyPr>
          <a:lstStyle>
            <a:lvl1pPr lvl="0" algn="l">
              <a:lnSpc>
                <a:spcPct val="90000"/>
              </a:lnSpc>
              <a:spcBef>
                <a:spcPts val="0"/>
              </a:spcBef>
              <a:spcAft>
                <a:spcPts val="0"/>
              </a:spcAft>
              <a:buClr>
                <a:schemeClr val="dk1"/>
              </a:buClr>
              <a:buSzPts val="2100"/>
              <a:buFont typeface="Arial"/>
              <a:buNone/>
              <a:defRPr/>
            </a:lvl1pPr>
            <a:lvl2pPr lvl="1">
              <a:spcBef>
                <a:spcPts val="0"/>
              </a:spcBef>
              <a:spcAft>
                <a:spcPts val="0"/>
              </a:spcAft>
              <a:buSzPts val="2100"/>
              <a:buNone/>
              <a:defRPr/>
            </a:lvl2pPr>
            <a:lvl3pPr lvl="2">
              <a:spcBef>
                <a:spcPts val="0"/>
              </a:spcBef>
              <a:spcAft>
                <a:spcPts val="0"/>
              </a:spcAft>
              <a:buSzPts val="2100"/>
              <a:buNone/>
              <a:defRPr/>
            </a:lvl3pPr>
            <a:lvl4pPr lvl="3">
              <a:spcBef>
                <a:spcPts val="0"/>
              </a:spcBef>
              <a:spcAft>
                <a:spcPts val="0"/>
              </a:spcAft>
              <a:buSzPts val="2100"/>
              <a:buNone/>
              <a:defRPr/>
            </a:lvl4pPr>
            <a:lvl5pPr lvl="4">
              <a:spcBef>
                <a:spcPts val="0"/>
              </a:spcBef>
              <a:spcAft>
                <a:spcPts val="0"/>
              </a:spcAft>
              <a:buSzPts val="2100"/>
              <a:buNone/>
              <a:defRPr/>
            </a:lvl5pPr>
            <a:lvl6pPr lvl="5">
              <a:spcBef>
                <a:spcPts val="0"/>
              </a:spcBef>
              <a:spcAft>
                <a:spcPts val="0"/>
              </a:spcAft>
              <a:buSzPts val="2100"/>
              <a:buNone/>
              <a:defRPr/>
            </a:lvl6pPr>
            <a:lvl7pPr lvl="6">
              <a:spcBef>
                <a:spcPts val="0"/>
              </a:spcBef>
              <a:spcAft>
                <a:spcPts val="0"/>
              </a:spcAft>
              <a:buSzPts val="2100"/>
              <a:buNone/>
              <a:defRPr/>
            </a:lvl7pPr>
            <a:lvl8pPr lvl="7">
              <a:spcBef>
                <a:spcPts val="0"/>
              </a:spcBef>
              <a:spcAft>
                <a:spcPts val="0"/>
              </a:spcAft>
              <a:buSzPts val="2100"/>
              <a:buNone/>
              <a:defRPr/>
            </a:lvl8pPr>
            <a:lvl9pPr lvl="8">
              <a:spcBef>
                <a:spcPts val="0"/>
              </a:spcBef>
              <a:spcAft>
                <a:spcPts val="0"/>
              </a:spcAft>
              <a:buSzPts val="2100"/>
              <a:buNone/>
              <a:defRPr/>
            </a:lvl9pPr>
          </a:lstStyle>
          <a:p>
            <a:endParaRPr/>
          </a:p>
        </p:txBody>
      </p:sp>
      <p:sp>
        <p:nvSpPr>
          <p:cNvPr id="78" name="Google Shape;78;p13"/>
          <p:cNvSpPr txBox="1">
            <a:spLocks noGrp="1"/>
          </p:cNvSpPr>
          <p:nvPr>
            <p:ph type="body" idx="1"/>
          </p:nvPr>
        </p:nvSpPr>
        <p:spPr>
          <a:xfrm>
            <a:off x="311700" y="1152475"/>
            <a:ext cx="8520600" cy="3416400"/>
          </a:xfrm>
          <a:prstGeom prst="rect">
            <a:avLst/>
          </a:prstGeom>
          <a:noFill/>
          <a:ln>
            <a:noFill/>
          </a:ln>
        </p:spPr>
        <p:txBody>
          <a:bodyPr spcFirstLastPara="1" wrap="square" lIns="68575" tIns="68575" rIns="68575" bIns="68575" anchor="t" anchorCtr="0">
            <a:noAutofit/>
          </a:bodyPr>
          <a:lstStyle>
            <a:lvl1pPr marL="457200" lvl="0" indent="-317500" algn="l">
              <a:lnSpc>
                <a:spcPct val="90000"/>
              </a:lnSpc>
              <a:spcBef>
                <a:spcPts val="0"/>
              </a:spcBef>
              <a:spcAft>
                <a:spcPts val="0"/>
              </a:spcAft>
              <a:buClr>
                <a:schemeClr val="dk1"/>
              </a:buClr>
              <a:buSzPts val="1400"/>
              <a:buChar char="●"/>
              <a:defRPr b="0" i="0">
                <a:latin typeface="Arial" panose="020B0604020202020204" pitchFamily="34" charset="0"/>
                <a:cs typeface="Arial" panose="020B0604020202020204" pitchFamily="34" charset="0"/>
              </a:defRPr>
            </a:lvl1pPr>
            <a:lvl2pPr marL="914400" lvl="1" indent="-298450" algn="l">
              <a:lnSpc>
                <a:spcPct val="90000"/>
              </a:lnSpc>
              <a:spcBef>
                <a:spcPts val="1600"/>
              </a:spcBef>
              <a:spcAft>
                <a:spcPts val="0"/>
              </a:spcAft>
              <a:buClr>
                <a:schemeClr val="dk1"/>
              </a:buClr>
              <a:buSzPts val="1100"/>
              <a:buChar char="○"/>
              <a:defRPr/>
            </a:lvl2pPr>
            <a:lvl3pPr marL="1371600" lvl="2" indent="-298450" algn="l">
              <a:lnSpc>
                <a:spcPct val="90000"/>
              </a:lnSpc>
              <a:spcBef>
                <a:spcPts val="1600"/>
              </a:spcBef>
              <a:spcAft>
                <a:spcPts val="0"/>
              </a:spcAft>
              <a:buClr>
                <a:schemeClr val="dk1"/>
              </a:buClr>
              <a:buSzPts val="1100"/>
              <a:buChar char="■"/>
              <a:defRPr/>
            </a:lvl3pPr>
            <a:lvl4pPr marL="1828800" lvl="3" indent="-298450" algn="l">
              <a:lnSpc>
                <a:spcPct val="90000"/>
              </a:lnSpc>
              <a:spcBef>
                <a:spcPts val="1600"/>
              </a:spcBef>
              <a:spcAft>
                <a:spcPts val="0"/>
              </a:spcAft>
              <a:buClr>
                <a:schemeClr val="dk1"/>
              </a:buClr>
              <a:buSzPts val="1100"/>
              <a:buChar char="●"/>
              <a:defRPr/>
            </a:lvl4pPr>
            <a:lvl5pPr marL="2286000" lvl="4" indent="-298450" algn="l">
              <a:lnSpc>
                <a:spcPct val="90000"/>
              </a:lnSpc>
              <a:spcBef>
                <a:spcPts val="1600"/>
              </a:spcBef>
              <a:spcAft>
                <a:spcPts val="0"/>
              </a:spcAft>
              <a:buClr>
                <a:schemeClr val="dk1"/>
              </a:buClr>
              <a:buSzPts val="1100"/>
              <a:buChar char="○"/>
              <a:defRPr/>
            </a:lvl5pPr>
            <a:lvl6pPr marL="2743200" lvl="5" indent="-298450" algn="l">
              <a:lnSpc>
                <a:spcPct val="90000"/>
              </a:lnSpc>
              <a:spcBef>
                <a:spcPts val="1600"/>
              </a:spcBef>
              <a:spcAft>
                <a:spcPts val="0"/>
              </a:spcAft>
              <a:buClr>
                <a:schemeClr val="dk1"/>
              </a:buClr>
              <a:buSzPts val="1100"/>
              <a:buChar char="■"/>
              <a:defRPr/>
            </a:lvl6pPr>
            <a:lvl7pPr marL="3200400" lvl="6" indent="-298450" algn="l">
              <a:lnSpc>
                <a:spcPct val="90000"/>
              </a:lnSpc>
              <a:spcBef>
                <a:spcPts val="1600"/>
              </a:spcBef>
              <a:spcAft>
                <a:spcPts val="0"/>
              </a:spcAft>
              <a:buClr>
                <a:schemeClr val="dk1"/>
              </a:buClr>
              <a:buSzPts val="1100"/>
              <a:buChar char="●"/>
              <a:defRPr/>
            </a:lvl7pPr>
            <a:lvl8pPr marL="3657600" lvl="7" indent="-298450" algn="l">
              <a:lnSpc>
                <a:spcPct val="90000"/>
              </a:lnSpc>
              <a:spcBef>
                <a:spcPts val="1600"/>
              </a:spcBef>
              <a:spcAft>
                <a:spcPts val="0"/>
              </a:spcAft>
              <a:buClr>
                <a:schemeClr val="dk1"/>
              </a:buClr>
              <a:buSzPts val="1100"/>
              <a:buChar char="○"/>
              <a:defRPr/>
            </a:lvl8pPr>
            <a:lvl9pPr marL="4114800" lvl="8" indent="-298450" algn="l">
              <a:lnSpc>
                <a:spcPct val="90000"/>
              </a:lnSpc>
              <a:spcBef>
                <a:spcPts val="1600"/>
              </a:spcBef>
              <a:spcAft>
                <a:spcPts val="1600"/>
              </a:spcAft>
              <a:buClr>
                <a:schemeClr val="dk1"/>
              </a:buClr>
              <a:buSzPts val="1100"/>
              <a:buChar char="■"/>
              <a:defRPr/>
            </a:lvl9pPr>
          </a:lstStyle>
          <a:p>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bg>
      <p:bgPr>
        <a:solidFill>
          <a:srgbClr val="1D1651"/>
        </a:solidFill>
        <a:effectLst/>
      </p:bgPr>
    </p:bg>
    <p:spTree>
      <p:nvGrpSpPr>
        <p:cNvPr id="1" name="Shape 16"/>
        <p:cNvGrpSpPr/>
        <p:nvPr/>
      </p:nvGrpSpPr>
      <p:grpSpPr>
        <a:xfrm>
          <a:off x="0" y="0"/>
          <a:ext cx="0" cy="0"/>
          <a:chOff x="0" y="0"/>
          <a:chExt cx="0" cy="0"/>
        </a:xfrm>
      </p:grpSpPr>
      <p:sp>
        <p:nvSpPr>
          <p:cNvPr id="17" name="Google Shape;17;p3"/>
          <p:cNvSpPr txBox="1">
            <a:spLocks noGrp="1"/>
          </p:cNvSpPr>
          <p:nvPr>
            <p:ph type="title"/>
          </p:nvPr>
        </p:nvSpPr>
        <p:spPr>
          <a:xfrm>
            <a:off x="202981" y="167427"/>
            <a:ext cx="8747891" cy="553846"/>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2500"/>
              <a:buFont typeface="Oswald"/>
              <a:buNone/>
              <a:defRPr sz="2500">
                <a:solidFill>
                  <a:schemeClr val="lt1"/>
                </a:solidFill>
                <a:latin typeface="Grandview" panose="020B0502040204020203" pitchFamily="34" charset="0"/>
                <a:ea typeface="Grandview" panose="020B0502040204020203" pitchFamily="34" charset="0"/>
                <a:cs typeface="Grandview" panose="020B0502040204020203" pitchFamily="34" charset="0"/>
                <a:sym typeface="Oswald"/>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dirty="0"/>
          </a:p>
        </p:txBody>
      </p:sp>
      <p:sp>
        <p:nvSpPr>
          <p:cNvPr id="18" name="Google Shape;18;p3"/>
          <p:cNvSpPr txBox="1">
            <a:spLocks noGrp="1"/>
          </p:cNvSpPr>
          <p:nvPr>
            <p:ph type="body" idx="1"/>
          </p:nvPr>
        </p:nvSpPr>
        <p:spPr>
          <a:xfrm>
            <a:off x="202982" y="939997"/>
            <a:ext cx="8747890" cy="3919723"/>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Clr>
                <a:schemeClr val="lt1"/>
              </a:buClr>
              <a:buSzPts val="2100"/>
              <a:buChar char="•"/>
              <a:defRPr b="0" i="0">
                <a:solidFill>
                  <a:schemeClr val="lt1"/>
                </a:solidFill>
                <a:latin typeface="+mn-lt"/>
                <a:cs typeface="Arial" panose="020B0604020202020204" pitchFamily="34" charset="0"/>
              </a:defRPr>
            </a:lvl1pPr>
            <a:lvl2pPr marL="914400" lvl="1" indent="-342900" algn="l">
              <a:lnSpc>
                <a:spcPct val="90000"/>
              </a:lnSpc>
              <a:spcBef>
                <a:spcPts val="400"/>
              </a:spcBef>
              <a:spcAft>
                <a:spcPts val="0"/>
              </a:spcAft>
              <a:buClr>
                <a:schemeClr val="lt1"/>
              </a:buClr>
              <a:buSzPts val="1800"/>
              <a:buChar char="•"/>
              <a:defRPr>
                <a:solidFill>
                  <a:schemeClr val="lt1"/>
                </a:solidFill>
              </a:defRPr>
            </a:lvl2pPr>
            <a:lvl3pPr marL="1371600" lvl="2" indent="-323850" algn="l">
              <a:lnSpc>
                <a:spcPct val="90000"/>
              </a:lnSpc>
              <a:spcBef>
                <a:spcPts val="400"/>
              </a:spcBef>
              <a:spcAft>
                <a:spcPts val="0"/>
              </a:spcAft>
              <a:buClr>
                <a:schemeClr val="lt1"/>
              </a:buClr>
              <a:buSzPts val="1500"/>
              <a:buChar char="•"/>
              <a:defRPr>
                <a:solidFill>
                  <a:schemeClr val="lt1"/>
                </a:solidFill>
              </a:defRPr>
            </a:lvl3pPr>
            <a:lvl4pPr marL="1828800" lvl="3" indent="-317500" algn="l">
              <a:lnSpc>
                <a:spcPct val="90000"/>
              </a:lnSpc>
              <a:spcBef>
                <a:spcPts val="400"/>
              </a:spcBef>
              <a:spcAft>
                <a:spcPts val="0"/>
              </a:spcAft>
              <a:buClr>
                <a:schemeClr val="lt1"/>
              </a:buClr>
              <a:buSzPts val="1400"/>
              <a:buChar char="•"/>
              <a:defRPr>
                <a:solidFill>
                  <a:schemeClr val="lt1"/>
                </a:solidFill>
              </a:defRPr>
            </a:lvl4pPr>
            <a:lvl5pPr marL="2286000" lvl="4" indent="-317500" algn="l">
              <a:lnSpc>
                <a:spcPct val="90000"/>
              </a:lnSpc>
              <a:spcBef>
                <a:spcPts val="400"/>
              </a:spcBef>
              <a:spcAft>
                <a:spcPts val="0"/>
              </a:spcAft>
              <a:buClr>
                <a:schemeClr val="lt1"/>
              </a:buClr>
              <a:buSzPts val="1400"/>
              <a:buChar char="•"/>
              <a:defRPr>
                <a:solidFill>
                  <a:schemeClr val="lt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9"/>
        <p:cNvGrpSpPr/>
        <p:nvPr/>
      </p:nvGrpSpPr>
      <p:grpSpPr>
        <a:xfrm>
          <a:off x="0" y="0"/>
          <a:ext cx="0" cy="0"/>
          <a:chOff x="0" y="0"/>
          <a:chExt cx="0" cy="0"/>
        </a:xfrm>
      </p:grpSpPr>
      <p:sp>
        <p:nvSpPr>
          <p:cNvPr id="20" name="Google Shape;20;p4"/>
          <p:cNvSpPr txBox="1">
            <a:spLocks noGrp="1"/>
          </p:cNvSpPr>
          <p:nvPr>
            <p:ph type="title"/>
          </p:nvPr>
        </p:nvSpPr>
        <p:spPr>
          <a:xfrm>
            <a:off x="623888" y="1282304"/>
            <a:ext cx="7886700" cy="2139553"/>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4500"/>
              <a:buFont typeface="Arial"/>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dirty="0"/>
          </a:p>
        </p:txBody>
      </p:sp>
      <p:sp>
        <p:nvSpPr>
          <p:cNvPr id="21" name="Google Shape;21;p4"/>
          <p:cNvSpPr txBox="1">
            <a:spLocks noGrp="1"/>
          </p:cNvSpPr>
          <p:nvPr>
            <p:ph type="body" idx="1"/>
          </p:nvPr>
        </p:nvSpPr>
        <p:spPr>
          <a:xfrm>
            <a:off x="623888" y="3442097"/>
            <a:ext cx="7886700" cy="112514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rgbClr val="888888"/>
              </a:buClr>
              <a:buSzPts val="1800"/>
              <a:buNone/>
              <a:defRPr sz="1800" b="0" i="0">
                <a:solidFill>
                  <a:srgbClr val="888888"/>
                </a:solidFill>
                <a:latin typeface="Arial" panose="020B0604020202020204" pitchFamily="34" charset="0"/>
                <a:cs typeface="Arial" panose="020B0604020202020204" pitchFamily="34" charset="0"/>
              </a:defRPr>
            </a:lvl1pPr>
            <a:lvl2pPr marL="914400" lvl="1" indent="-228600" algn="l">
              <a:lnSpc>
                <a:spcPct val="90000"/>
              </a:lnSpc>
              <a:spcBef>
                <a:spcPts val="400"/>
              </a:spcBef>
              <a:spcAft>
                <a:spcPts val="0"/>
              </a:spcAft>
              <a:buClr>
                <a:srgbClr val="888888"/>
              </a:buClr>
              <a:buSzPts val="1500"/>
              <a:buNone/>
              <a:defRPr sz="1500">
                <a:solidFill>
                  <a:srgbClr val="888888"/>
                </a:solidFill>
              </a:defRPr>
            </a:lvl2pPr>
            <a:lvl3pPr marL="1371600" lvl="2" indent="-228600" algn="l">
              <a:lnSpc>
                <a:spcPct val="90000"/>
              </a:lnSpc>
              <a:spcBef>
                <a:spcPts val="400"/>
              </a:spcBef>
              <a:spcAft>
                <a:spcPts val="0"/>
              </a:spcAft>
              <a:buClr>
                <a:srgbClr val="888888"/>
              </a:buClr>
              <a:buSzPts val="1400"/>
              <a:buNone/>
              <a:defRPr sz="1400">
                <a:solidFill>
                  <a:srgbClr val="888888"/>
                </a:solidFill>
              </a:defRPr>
            </a:lvl3pPr>
            <a:lvl4pPr marL="1828800" lvl="3" indent="-228600" algn="l">
              <a:lnSpc>
                <a:spcPct val="90000"/>
              </a:lnSpc>
              <a:spcBef>
                <a:spcPts val="400"/>
              </a:spcBef>
              <a:spcAft>
                <a:spcPts val="0"/>
              </a:spcAft>
              <a:buClr>
                <a:srgbClr val="888888"/>
              </a:buClr>
              <a:buSzPts val="1200"/>
              <a:buNone/>
              <a:defRPr sz="1200">
                <a:solidFill>
                  <a:srgbClr val="888888"/>
                </a:solidFill>
              </a:defRPr>
            </a:lvl4pPr>
            <a:lvl5pPr marL="2286000" lvl="4" indent="-228600" algn="l">
              <a:lnSpc>
                <a:spcPct val="90000"/>
              </a:lnSpc>
              <a:spcBef>
                <a:spcPts val="400"/>
              </a:spcBef>
              <a:spcAft>
                <a:spcPts val="0"/>
              </a:spcAft>
              <a:buClr>
                <a:srgbClr val="888888"/>
              </a:buClr>
              <a:buSzPts val="1200"/>
              <a:buNone/>
              <a:defRPr sz="1200">
                <a:solidFill>
                  <a:srgbClr val="888888"/>
                </a:solidFill>
              </a:defRPr>
            </a:lvl5pPr>
            <a:lvl6pPr marL="2743200" lvl="5" indent="-228600" algn="l">
              <a:lnSpc>
                <a:spcPct val="90000"/>
              </a:lnSpc>
              <a:spcBef>
                <a:spcPts val="400"/>
              </a:spcBef>
              <a:spcAft>
                <a:spcPts val="0"/>
              </a:spcAft>
              <a:buClr>
                <a:srgbClr val="888888"/>
              </a:buClr>
              <a:buSzPts val="1200"/>
              <a:buNone/>
              <a:defRPr sz="1200">
                <a:solidFill>
                  <a:srgbClr val="888888"/>
                </a:solidFill>
              </a:defRPr>
            </a:lvl6pPr>
            <a:lvl7pPr marL="3200400" lvl="6" indent="-228600" algn="l">
              <a:lnSpc>
                <a:spcPct val="90000"/>
              </a:lnSpc>
              <a:spcBef>
                <a:spcPts val="4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a:endParaRPr dirty="0"/>
          </a:p>
        </p:txBody>
      </p:sp>
      <p:sp>
        <p:nvSpPr>
          <p:cNvPr id="22" name="Google Shape;22;p4"/>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3" name="Google Shape;23;p4"/>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4" name="Google Shape;24;p4"/>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5"/>
        <p:cNvGrpSpPr/>
        <p:nvPr/>
      </p:nvGrpSpPr>
      <p:grpSpPr>
        <a:xfrm>
          <a:off x="0" y="0"/>
          <a:ext cx="0" cy="0"/>
          <a:chOff x="0" y="0"/>
          <a:chExt cx="0" cy="0"/>
        </a:xfrm>
      </p:grpSpPr>
      <p:sp>
        <p:nvSpPr>
          <p:cNvPr id="26" name="Google Shape;26;p5"/>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7" name="Google Shape;27;p5"/>
          <p:cNvSpPr txBox="1">
            <a:spLocks noGrp="1"/>
          </p:cNvSpPr>
          <p:nvPr>
            <p:ph type="body" idx="1"/>
          </p:nvPr>
        </p:nvSpPr>
        <p:spPr>
          <a:xfrm>
            <a:off x="628650" y="1369219"/>
            <a:ext cx="3886200" cy="3263504"/>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b="0" i="0">
                <a:latin typeface="Arial" panose="020B0604020202020204" pitchFamily="34" charset="0"/>
                <a:cs typeface="Arial" panose="020B0604020202020204" pitchFamily="34" charset="0"/>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dirty="0"/>
          </a:p>
        </p:txBody>
      </p:sp>
      <p:sp>
        <p:nvSpPr>
          <p:cNvPr id="28" name="Google Shape;28;p5"/>
          <p:cNvSpPr txBox="1">
            <a:spLocks noGrp="1"/>
          </p:cNvSpPr>
          <p:nvPr>
            <p:ph type="body" idx="2"/>
          </p:nvPr>
        </p:nvSpPr>
        <p:spPr>
          <a:xfrm>
            <a:off x="4629150" y="1369219"/>
            <a:ext cx="3886200" cy="3263504"/>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b="0" i="0">
                <a:latin typeface="Arial" panose="020B0604020202020204" pitchFamily="34" charset="0"/>
                <a:cs typeface="Arial" panose="020B0604020202020204" pitchFamily="34" charset="0"/>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dirty="0"/>
          </a:p>
        </p:txBody>
      </p:sp>
      <p:sp>
        <p:nvSpPr>
          <p:cNvPr id="29" name="Google Shape;29;p5"/>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0" name="Google Shape;30;p5"/>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1" name="Google Shape;31;p5"/>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2"/>
        <p:cNvGrpSpPr/>
        <p:nvPr/>
      </p:nvGrpSpPr>
      <p:grpSpPr>
        <a:xfrm>
          <a:off x="0" y="0"/>
          <a:ext cx="0" cy="0"/>
          <a:chOff x="0" y="0"/>
          <a:chExt cx="0" cy="0"/>
        </a:xfrm>
      </p:grpSpPr>
      <p:sp>
        <p:nvSpPr>
          <p:cNvPr id="33" name="Google Shape;33;p6"/>
          <p:cNvSpPr txBox="1">
            <a:spLocks noGrp="1"/>
          </p:cNvSpPr>
          <p:nvPr>
            <p:ph type="title"/>
          </p:nvPr>
        </p:nvSpPr>
        <p:spPr>
          <a:xfrm>
            <a:off x="629841"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4" name="Google Shape;34;p6"/>
          <p:cNvSpPr txBox="1">
            <a:spLocks noGrp="1"/>
          </p:cNvSpPr>
          <p:nvPr>
            <p:ph type="body" idx="1"/>
          </p:nvPr>
        </p:nvSpPr>
        <p:spPr>
          <a:xfrm>
            <a:off x="629841" y="1260872"/>
            <a:ext cx="3868340" cy="617934"/>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chemeClr val="dk1"/>
              </a:buClr>
              <a:buSzPts val="1800"/>
              <a:buNone/>
              <a:defRPr sz="1800" b="0" i="0">
                <a:latin typeface="Arial" panose="020B0604020202020204" pitchFamily="34" charset="0"/>
                <a:cs typeface="Arial" panose="020B0604020202020204" pitchFamily="34" charset="0"/>
              </a:defRPr>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dirty="0"/>
          </a:p>
        </p:txBody>
      </p:sp>
      <p:sp>
        <p:nvSpPr>
          <p:cNvPr id="35" name="Google Shape;35;p6"/>
          <p:cNvSpPr txBox="1">
            <a:spLocks noGrp="1"/>
          </p:cNvSpPr>
          <p:nvPr>
            <p:ph type="body" idx="2"/>
          </p:nvPr>
        </p:nvSpPr>
        <p:spPr>
          <a:xfrm>
            <a:off x="629841" y="1878806"/>
            <a:ext cx="3868340" cy="2763441"/>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b="0" i="0">
                <a:latin typeface="Arial" panose="020B0604020202020204" pitchFamily="34" charset="0"/>
                <a:cs typeface="Arial" panose="020B0604020202020204" pitchFamily="34" charset="0"/>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dirty="0"/>
          </a:p>
        </p:txBody>
      </p:sp>
      <p:sp>
        <p:nvSpPr>
          <p:cNvPr id="36" name="Google Shape;36;p6"/>
          <p:cNvSpPr txBox="1">
            <a:spLocks noGrp="1"/>
          </p:cNvSpPr>
          <p:nvPr>
            <p:ph type="body" idx="3"/>
          </p:nvPr>
        </p:nvSpPr>
        <p:spPr>
          <a:xfrm>
            <a:off x="4629150" y="1260872"/>
            <a:ext cx="3887391" cy="617934"/>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chemeClr val="dk1"/>
              </a:buClr>
              <a:buSzPts val="1800"/>
              <a:buNone/>
              <a:defRPr sz="1800" b="0" i="0">
                <a:latin typeface="Arial" panose="020B0604020202020204" pitchFamily="34" charset="0"/>
                <a:cs typeface="Arial" panose="020B0604020202020204" pitchFamily="34" charset="0"/>
              </a:defRPr>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dirty="0"/>
          </a:p>
        </p:txBody>
      </p:sp>
      <p:sp>
        <p:nvSpPr>
          <p:cNvPr id="37" name="Google Shape;37;p6"/>
          <p:cNvSpPr txBox="1">
            <a:spLocks noGrp="1"/>
          </p:cNvSpPr>
          <p:nvPr>
            <p:ph type="body" idx="4"/>
          </p:nvPr>
        </p:nvSpPr>
        <p:spPr>
          <a:xfrm>
            <a:off x="4629150" y="1878806"/>
            <a:ext cx="3887391" cy="2763441"/>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b="0" i="0">
                <a:latin typeface="Arial" panose="020B0604020202020204" pitchFamily="34" charset="0"/>
                <a:cs typeface="Arial" panose="020B0604020202020204" pitchFamily="34" charset="0"/>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dirty="0"/>
          </a:p>
        </p:txBody>
      </p:sp>
      <p:sp>
        <p:nvSpPr>
          <p:cNvPr id="38" name="Google Shape;38;p6"/>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9" name="Google Shape;39;p6"/>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40" name="Google Shape;40;p6"/>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1"/>
        <p:cNvGrpSpPr/>
        <p:nvPr/>
      </p:nvGrpSpPr>
      <p:grpSpPr>
        <a:xfrm>
          <a:off x="0" y="0"/>
          <a:ext cx="0" cy="0"/>
          <a:chOff x="0" y="0"/>
          <a:chExt cx="0" cy="0"/>
        </a:xfrm>
      </p:grpSpPr>
      <p:sp>
        <p:nvSpPr>
          <p:cNvPr id="42" name="Google Shape;42;p7"/>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43" name="Google Shape;43;p7"/>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44" name="Google Shape;44;p7"/>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45" name="Google Shape;45;p7"/>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6"/>
        <p:cNvGrpSpPr/>
        <p:nvPr/>
      </p:nvGrpSpPr>
      <p:grpSpPr>
        <a:xfrm>
          <a:off x="0" y="0"/>
          <a:ext cx="0" cy="0"/>
          <a:chOff x="0" y="0"/>
          <a:chExt cx="0" cy="0"/>
        </a:xfrm>
      </p:grpSpPr>
      <p:sp>
        <p:nvSpPr>
          <p:cNvPr id="47" name="Google Shape;47;p8"/>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48" name="Google Shape;48;p8"/>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49" name="Google Shape;49;p8"/>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0"/>
        <p:cNvGrpSpPr/>
        <p:nvPr/>
      </p:nvGrpSpPr>
      <p:grpSpPr>
        <a:xfrm>
          <a:off x="0" y="0"/>
          <a:ext cx="0" cy="0"/>
          <a:chOff x="0" y="0"/>
          <a:chExt cx="0" cy="0"/>
        </a:xfrm>
      </p:grpSpPr>
      <p:sp>
        <p:nvSpPr>
          <p:cNvPr id="51" name="Google Shape;51;p9"/>
          <p:cNvSpPr txBox="1">
            <a:spLocks noGrp="1"/>
          </p:cNvSpPr>
          <p:nvPr>
            <p:ph type="title"/>
          </p:nvPr>
        </p:nvSpPr>
        <p:spPr>
          <a:xfrm>
            <a:off x="629841" y="342900"/>
            <a:ext cx="2949178" cy="120015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Arial"/>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52" name="Google Shape;52;p9"/>
          <p:cNvSpPr txBox="1">
            <a:spLocks noGrp="1"/>
          </p:cNvSpPr>
          <p:nvPr>
            <p:ph type="body" idx="1"/>
          </p:nvPr>
        </p:nvSpPr>
        <p:spPr>
          <a:xfrm>
            <a:off x="3887391" y="740569"/>
            <a:ext cx="4629150" cy="3655219"/>
          </a:xfrm>
          <a:prstGeom prst="rect">
            <a:avLst/>
          </a:prstGeom>
          <a:noFill/>
          <a:ln>
            <a:noFill/>
          </a:ln>
        </p:spPr>
        <p:txBody>
          <a:bodyPr spcFirstLastPara="1" wrap="square" lIns="68575" tIns="34275" rIns="68575" bIns="34275" anchor="t" anchorCtr="0">
            <a:normAutofit/>
          </a:bodyPr>
          <a:lstStyle>
            <a:lvl1pPr marL="457200" lvl="0" indent="-381000" algn="l">
              <a:lnSpc>
                <a:spcPct val="90000"/>
              </a:lnSpc>
              <a:spcBef>
                <a:spcPts val="800"/>
              </a:spcBef>
              <a:spcAft>
                <a:spcPts val="0"/>
              </a:spcAft>
              <a:buClr>
                <a:schemeClr val="dk1"/>
              </a:buClr>
              <a:buSzPts val="2400"/>
              <a:buChar char="•"/>
              <a:defRPr sz="2400" b="0" i="0">
                <a:latin typeface="Arial" panose="020B0604020202020204" pitchFamily="34" charset="0"/>
                <a:cs typeface="Arial" panose="020B0604020202020204" pitchFamily="34" charset="0"/>
              </a:defRPr>
            </a:lvl1pPr>
            <a:lvl2pPr marL="914400" lvl="1" indent="-361950" algn="l">
              <a:lnSpc>
                <a:spcPct val="90000"/>
              </a:lnSpc>
              <a:spcBef>
                <a:spcPts val="400"/>
              </a:spcBef>
              <a:spcAft>
                <a:spcPts val="0"/>
              </a:spcAft>
              <a:buClr>
                <a:schemeClr val="dk1"/>
              </a:buClr>
              <a:buSzPts val="2100"/>
              <a:buChar char="•"/>
              <a:defRPr sz="2100"/>
            </a:lvl2pPr>
            <a:lvl3pPr marL="1371600" lvl="2" indent="-342900" algn="l">
              <a:lnSpc>
                <a:spcPct val="90000"/>
              </a:lnSpc>
              <a:spcBef>
                <a:spcPts val="400"/>
              </a:spcBef>
              <a:spcAft>
                <a:spcPts val="0"/>
              </a:spcAft>
              <a:buClr>
                <a:schemeClr val="dk1"/>
              </a:buClr>
              <a:buSzPts val="1800"/>
              <a:buChar char="•"/>
              <a:defRPr sz="1800"/>
            </a:lvl3pPr>
            <a:lvl4pPr marL="1828800" lvl="3" indent="-323850" algn="l">
              <a:lnSpc>
                <a:spcPct val="90000"/>
              </a:lnSpc>
              <a:spcBef>
                <a:spcPts val="400"/>
              </a:spcBef>
              <a:spcAft>
                <a:spcPts val="0"/>
              </a:spcAft>
              <a:buClr>
                <a:schemeClr val="dk1"/>
              </a:buClr>
              <a:buSzPts val="1500"/>
              <a:buChar char="•"/>
              <a:defRPr sz="1500"/>
            </a:lvl4pPr>
            <a:lvl5pPr marL="2286000" lvl="4" indent="-323850" algn="l">
              <a:lnSpc>
                <a:spcPct val="90000"/>
              </a:lnSpc>
              <a:spcBef>
                <a:spcPts val="400"/>
              </a:spcBef>
              <a:spcAft>
                <a:spcPts val="0"/>
              </a:spcAft>
              <a:buClr>
                <a:schemeClr val="dk1"/>
              </a:buClr>
              <a:buSzPts val="1500"/>
              <a:buChar char="•"/>
              <a:defRPr sz="15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a:endParaRPr dirty="0"/>
          </a:p>
        </p:txBody>
      </p:sp>
      <p:sp>
        <p:nvSpPr>
          <p:cNvPr id="53" name="Google Shape;53;p9"/>
          <p:cNvSpPr txBox="1">
            <a:spLocks noGrp="1"/>
          </p:cNvSpPr>
          <p:nvPr>
            <p:ph type="body" idx="2"/>
          </p:nvPr>
        </p:nvSpPr>
        <p:spPr>
          <a:xfrm>
            <a:off x="629841" y="1543050"/>
            <a:ext cx="2949178" cy="2858691"/>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dk1"/>
              </a:buClr>
              <a:buSzPts val="1200"/>
              <a:buNone/>
              <a:defRPr sz="1200" b="0" i="0">
                <a:latin typeface="Arial" panose="020B0604020202020204" pitchFamily="34" charset="0"/>
                <a:cs typeface="Arial" panose="020B0604020202020204" pitchFamily="34" charset="0"/>
              </a:defRPr>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dirty="0"/>
          </a:p>
        </p:txBody>
      </p:sp>
      <p:sp>
        <p:nvSpPr>
          <p:cNvPr id="54" name="Google Shape;54;p9"/>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55" name="Google Shape;55;p9"/>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56" name="Google Shape;56;p9"/>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7"/>
        <p:cNvGrpSpPr/>
        <p:nvPr/>
      </p:nvGrpSpPr>
      <p:grpSpPr>
        <a:xfrm>
          <a:off x="0" y="0"/>
          <a:ext cx="0" cy="0"/>
          <a:chOff x="0" y="0"/>
          <a:chExt cx="0" cy="0"/>
        </a:xfrm>
      </p:grpSpPr>
      <p:sp>
        <p:nvSpPr>
          <p:cNvPr id="58" name="Google Shape;58;p10"/>
          <p:cNvSpPr txBox="1">
            <a:spLocks noGrp="1"/>
          </p:cNvSpPr>
          <p:nvPr>
            <p:ph type="title"/>
          </p:nvPr>
        </p:nvSpPr>
        <p:spPr>
          <a:xfrm>
            <a:off x="629841" y="342900"/>
            <a:ext cx="2949178" cy="120015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Arial"/>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59" name="Google Shape;59;p10"/>
          <p:cNvSpPr>
            <a:spLocks noGrp="1"/>
          </p:cNvSpPr>
          <p:nvPr>
            <p:ph type="pic" idx="2"/>
          </p:nvPr>
        </p:nvSpPr>
        <p:spPr>
          <a:xfrm>
            <a:off x="3887391" y="740569"/>
            <a:ext cx="4629150" cy="3655219"/>
          </a:xfrm>
          <a:prstGeom prst="rect">
            <a:avLst/>
          </a:prstGeom>
          <a:noFill/>
          <a:ln>
            <a:noFill/>
          </a:ln>
        </p:spPr>
      </p:sp>
      <p:sp>
        <p:nvSpPr>
          <p:cNvPr id="60" name="Google Shape;60;p10"/>
          <p:cNvSpPr txBox="1">
            <a:spLocks noGrp="1"/>
          </p:cNvSpPr>
          <p:nvPr>
            <p:ph type="body" idx="1"/>
          </p:nvPr>
        </p:nvSpPr>
        <p:spPr>
          <a:xfrm>
            <a:off x="629841" y="1543050"/>
            <a:ext cx="2949178" cy="2858691"/>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dk1"/>
              </a:buClr>
              <a:buSzPts val="1200"/>
              <a:buNone/>
              <a:defRPr sz="1200" b="0" i="0">
                <a:latin typeface="Arial" panose="020B0604020202020204" pitchFamily="34" charset="0"/>
                <a:cs typeface="Arial" panose="020B0604020202020204" pitchFamily="34" charset="0"/>
              </a:defRPr>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dirty="0"/>
          </a:p>
        </p:txBody>
      </p:sp>
      <p:sp>
        <p:nvSpPr>
          <p:cNvPr id="61" name="Google Shape;61;p10"/>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2" name="Google Shape;62;p10"/>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3" name="Google Shape;63;p10"/>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Arial"/>
              <a:buNone/>
              <a:defRPr sz="3300" b="0" i="0" u="none" strike="noStrike" cap="none">
                <a:solidFill>
                  <a:schemeClr val="dk1"/>
                </a:solidFill>
                <a:latin typeface="Arial"/>
                <a:ea typeface="Arial"/>
                <a:cs typeface="Arial"/>
                <a:sym typeface="Arial"/>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dirty="0"/>
          </a:p>
        </p:txBody>
      </p:sp>
      <p:sp>
        <p:nvSpPr>
          <p:cNvPr id="7" name="Google Shape;7;p1"/>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Helvetica Neue"/>
                <a:ea typeface="Helvetica Neue"/>
                <a:cs typeface="Helvetica Neue"/>
                <a:sym typeface="Helvetica Neue"/>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Helvetica Neue"/>
                <a:ea typeface="Helvetica Neue"/>
                <a:cs typeface="Helvetica Neue"/>
                <a:sym typeface="Helvetica Neue"/>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Helvetica Neue"/>
                <a:ea typeface="Helvetica Neue"/>
                <a:cs typeface="Helvetica Neue"/>
                <a:sym typeface="Helvetica Neue"/>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Helvetica Neue"/>
                <a:ea typeface="Helvetica Neue"/>
                <a:cs typeface="Helvetica Neue"/>
                <a:sym typeface="Helvetica Neue"/>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dirty="0"/>
          </a:p>
        </p:txBody>
      </p:sp>
      <p:sp>
        <p:nvSpPr>
          <p:cNvPr id="8" name="Google Shape;8;p1"/>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Grandview" panose="020B0502040204020203" pitchFamily="34" charset="0"/>
          <a:ea typeface="Grandview" panose="020B0502040204020203"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s://youtu.be/KZlDOGd6q-Y"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31.jp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6.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hyperlink" Target="https://observer.globe.gov/eclipse"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hyperlink" Target="https://observer.globe.gov/eclipse"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hyperlink" Target="https://observer.globe.gov/do-globe-observer/eclipse/resource-library#espanol" TargetMode="External"/><Relationship Id="rId2" Type="http://schemas.openxmlformats.org/officeDocument/2006/relationships/hyperlink" Target="https://observer.globe.gov/do-globe-observer/eclipse/resource-library" TargetMode="Externa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observer.globe.gov/toolkit/eclipse-toolkit" TargetMode="Externa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8" Type="http://schemas.openxmlformats.org/officeDocument/2006/relationships/hyperlink" Target="https://observer.globe.gov/about/contact-us" TargetMode="External"/><Relationship Id="rId3" Type="http://schemas.openxmlformats.org/officeDocument/2006/relationships/image" Target="../media/image43.png"/><Relationship Id="rId7" Type="http://schemas.openxmlformats.org/officeDocument/2006/relationships/hyperlink" Target="https://www.instagram.com/GLOBEprogram/"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hyperlink" Target="https://x.com/theglobeprogram" TargetMode="External"/><Relationship Id="rId5" Type="http://schemas.openxmlformats.org/officeDocument/2006/relationships/hyperlink" Target="https://www.facebook.com/TheGLOBEProgram/" TargetMode="External"/><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www.globe.gov/web/north-america/home/globe-equipment-suppliers"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49.jpg"/><Relationship Id="rId4" Type="http://schemas.openxmlformats.org/officeDocument/2006/relationships/image" Target="../media/image48.jpg"/></Relationships>
</file>

<file path=ppt/slides/_rels/slide2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2.jp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jpg"/></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jpg"/></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9.jpg"/></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hyperlink" Target="https://observer.globe.gov/do-globe-observer/eclipse/resource-library"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eclipsesoundscapes.org/roles/"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3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hyperlink" Target="https://eclipsesoundscapes.org/observer/" TargetMode="External"/><Relationship Id="rId4" Type="http://schemas.openxmlformats.org/officeDocument/2006/relationships/image" Target="../media/image65.pn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hyperlink" Target="https://vis.globe.gov"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hyperlink" Target="https://observer.globe.gov/publications" TargetMode="External"/><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observer.globe.gov/eclipses#studentresearch" TargetMode="External"/><Relationship Id="rId5" Type="http://schemas.openxmlformats.org/officeDocument/2006/relationships/hyperlink" Target="https://doi.org/10.1175/JAMC-D-18-0297.1" TargetMode="External"/><Relationship Id="rId4" Type="http://schemas.openxmlformats.org/officeDocument/2006/relationships/hyperlink" Target="https://observer.globe.gov/eclipse#studentresearch" TargetMode="Externa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s://svs.gsfc.nasa.gov/5123/" TargetMode="External"/><Relationship Id="rId5" Type="http://schemas.openxmlformats.org/officeDocument/2006/relationships/image" Target="../media/image17.png"/><Relationship Id="rId4" Type="http://schemas.openxmlformats.org/officeDocument/2006/relationships/hyperlink" Target="https://science.nasa.gov/resource/2024-total-solar-eclipse-safety-sheet/"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science.nasa.gov/eclipses/safety" TargetMode="External"/><Relationship Id="rId7" Type="http://schemas.openxmlformats.org/officeDocument/2006/relationships/image" Target="../media/image21.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7" name="Google Shape;87;p14"/>
          <p:cNvSpPr txBox="1">
            <a:spLocks/>
          </p:cNvSpPr>
          <p:nvPr/>
        </p:nvSpPr>
        <p:spPr>
          <a:xfrm>
            <a:off x="4654500" y="647800"/>
            <a:ext cx="4064100" cy="1790700"/>
          </a:xfrm>
          <a:prstGeom prst="rect">
            <a:avLst/>
          </a:prstGeom>
          <a:noFill/>
          <a:ln>
            <a:noFill/>
            <a:prstDash/>
          </a:ln>
          <a:effectLst/>
        </p:spPr>
        <p:txBody>
          <a:bodyPr rot="0" spcFirstLastPara="1" vertOverflow="overflow" horzOverflow="overflow" vert="horz" wrap="square" lIns="68575" tIns="34275" rIns="68575" bIns="34275" numCol="1" spcCol="0" rtlCol="0" fromWordArt="0" anchor="b"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chemeClr val="dk1"/>
              </a:buClr>
              <a:buSzPts val="4500"/>
              <a:buFont typeface="Arial"/>
              <a:buNone/>
              <a:tabLst/>
              <a:defRPr/>
            </a:pPr>
            <a:r>
              <a:rPr kumimoji="0" lang="en-US" sz="4200" b="0" i="0" u="none" strike="noStrike" kern="0" cap="none" spc="0" normalizeH="0" baseline="0" noProof="0">
                <a:ln>
                  <a:noFill/>
                </a:ln>
                <a:solidFill>
                  <a:schemeClr val="dk1"/>
                </a:solidFill>
                <a:effectLst/>
                <a:uLnTx/>
                <a:uFillTx/>
                <a:latin typeface="Grandview" panose="020B0502040204020203" pitchFamily="34" charset="0"/>
                <a:ea typeface="Oswald"/>
                <a:cs typeface="Oswald"/>
                <a:sym typeface="Oswald"/>
              </a:rPr>
              <a:t>GLOBE Eclipse: </a:t>
            </a:r>
            <a:br>
              <a:rPr kumimoji="0" lang="en-US" sz="4200" b="0" i="0" u="none" strike="noStrike" kern="0" cap="none" spc="0" normalizeH="0" baseline="0" noProof="0">
                <a:ln>
                  <a:noFill/>
                </a:ln>
                <a:solidFill>
                  <a:schemeClr val="dk1"/>
                </a:solidFill>
                <a:effectLst/>
                <a:uLnTx/>
                <a:uFillTx/>
                <a:latin typeface="Grandview" panose="020B0502040204020203" pitchFamily="34" charset="0"/>
                <a:ea typeface="Oswald"/>
                <a:cs typeface="Oswald"/>
                <a:sym typeface="Oswald"/>
              </a:rPr>
            </a:br>
            <a:r>
              <a:rPr kumimoji="0" lang="en-US" sz="4200" b="0" i="0" u="none" strike="noStrike" kern="0" cap="none" spc="0" normalizeH="0" baseline="0" noProof="0">
                <a:ln>
                  <a:noFill/>
                </a:ln>
                <a:solidFill>
                  <a:schemeClr val="dk1"/>
                </a:solidFill>
                <a:effectLst/>
                <a:uLnTx/>
                <a:uFillTx/>
                <a:latin typeface="Grandview" panose="020B0502040204020203" pitchFamily="34" charset="0"/>
                <a:ea typeface="Oswald"/>
                <a:cs typeface="Oswald"/>
                <a:sym typeface="Oswald"/>
              </a:rPr>
              <a:t>Preparing for April 2024</a:t>
            </a:r>
          </a:p>
        </p:txBody>
      </p:sp>
      <p:sp>
        <p:nvSpPr>
          <p:cNvPr id="88" name="Google Shape;88;p14"/>
          <p:cNvSpPr txBox="1">
            <a:spLocks noGrp="1"/>
          </p:cNvSpPr>
          <p:nvPr>
            <p:ph type="ctrTitle"/>
          </p:nvPr>
        </p:nvSpPr>
        <p:spPr>
          <a:xfrm>
            <a:off x="4618038" y="2846388"/>
            <a:ext cx="4064000" cy="533400"/>
          </a:xfrm>
          <a:prstGeom prst="rect">
            <a:avLst/>
          </a:prstGeom>
          <a:noFill/>
          <a:ln>
            <a:noFill/>
            <a:prstDash/>
          </a:ln>
          <a:effectLst/>
        </p:spPr>
        <p:txBody>
          <a:bodyPr rot="0" spcFirstLastPara="1" vertOverflow="overflow" horzOverflow="overflow" vert="horz" wrap="square" lIns="68575" tIns="34275" rIns="68575" bIns="34275" numCol="1" spcCol="0" rtlCol="0" fromWordArt="0" anchor="t" anchorCtr="0" forceAA="0" compatLnSpc="1">
            <a:prstTxWarp prst="textNoShape">
              <a:avLst/>
            </a:prstTxWarp>
            <a:normAutofit/>
          </a:bodyPr>
          <a:lstStyle/>
          <a:p>
            <a:pPr marL="0" marR="0" lvl="0" indent="0" algn="ctr" defTabSz="914400" rtl="0" eaLnBrk="1" fontAlgn="auto" latinLnBrk="0" hangingPunct="1">
              <a:lnSpc>
                <a:spcPct val="90000"/>
              </a:lnSpc>
              <a:spcBef>
                <a:spcPts val="0"/>
              </a:spcBef>
              <a:spcAft>
                <a:spcPts val="0"/>
              </a:spcAft>
              <a:buClr>
                <a:schemeClr val="dk1"/>
              </a:buClr>
              <a:buSzPts val="3300"/>
              <a:buFont typeface="Arial"/>
              <a:buNone/>
              <a:tabLst/>
              <a:defRPr/>
            </a:pPr>
            <a:r>
              <a:rPr kumimoji="0" lang="en-US" sz="3200" u="none" strike="noStrike" kern="0" cap="none" spc="0" normalizeH="0" baseline="0" noProof="0">
                <a:ln>
                  <a:noFill/>
                </a:ln>
                <a:solidFill>
                  <a:schemeClr val="dk1"/>
                </a:solidFill>
                <a:effectLst/>
                <a:uLnTx/>
                <a:uFillTx/>
                <a:latin typeface="+mn-lt"/>
                <a:ea typeface="Helvetica Neue"/>
                <a:cs typeface="Arial" panose="020B0604020202020204" pitchFamily="34" charset="0"/>
                <a:sym typeface="Helvetica Neue"/>
              </a:rPr>
              <a:t>Introduction &amp; Safety</a:t>
            </a:r>
          </a:p>
        </p:txBody>
      </p:sp>
      <p:pic>
        <p:nvPicPr>
          <p:cNvPr id="85" name="Google Shape;85;p14" descr="Poster for GLOBE Eclipse, with an image of clouds and the Sun's corona during a total eclipse in the sky, above a scene of a town next to a lake and the eclipse reflected in the water. In the foreground an adult and a child are looking at a tablet with a graph of eclipse data showing on it, and pointing at the eclipse in the distance."/>
          <p:cNvPicPr preferRelativeResize="0"/>
          <p:nvPr/>
        </p:nvPicPr>
        <p:blipFill rotWithShape="1">
          <a:blip r:embed="rId3">
            <a:alphaModFix/>
          </a:blip>
          <a:srcRect l="1089"/>
          <a:stretch/>
        </p:blipFill>
        <p:spPr>
          <a:xfrm>
            <a:off x="786167" y="260131"/>
            <a:ext cx="2779333" cy="4170605"/>
          </a:xfrm>
          <a:prstGeom prst="rect">
            <a:avLst/>
          </a:prstGeom>
          <a:noFill/>
          <a:ln>
            <a:noFill/>
          </a:ln>
        </p:spPr>
      </p:pic>
      <p:sp>
        <p:nvSpPr>
          <p:cNvPr id="89" name="Google Shape;89;p14"/>
          <p:cNvSpPr txBox="1"/>
          <p:nvPr/>
        </p:nvSpPr>
        <p:spPr>
          <a:xfrm>
            <a:off x="850669" y="4416736"/>
            <a:ext cx="2779333" cy="797699"/>
          </a:xfrm>
          <a:prstGeom prst="rect">
            <a:avLst/>
          </a:prstGeom>
          <a:noFill/>
          <a:ln>
            <a:noFill/>
          </a:ln>
        </p:spPr>
        <p:txBody>
          <a:bodyPr spcFirstLastPara="1" wrap="square" lIns="68575" tIns="34275" rIns="68575" bIns="34275" anchor="t" anchorCtr="0">
            <a:normAutofit/>
          </a:bodyPr>
          <a:lstStyle/>
          <a:p>
            <a:pPr algn="ctr">
              <a:buClr>
                <a:schemeClr val="dk1"/>
              </a:buClr>
              <a:buSzPts val="1100"/>
            </a:pPr>
            <a:r>
              <a:rPr lang="en" sz="1100" u="none" strike="noStrike" cap="none">
                <a:solidFill>
                  <a:schemeClr val="dk1"/>
                </a:solidFill>
                <a:latin typeface="+mn-lt"/>
                <a:ea typeface="Helvetica Neue"/>
                <a:sym typeface="Helvetica Neue"/>
              </a:rPr>
              <a:t>GLOBE Eclipse poster, available in the</a:t>
            </a:r>
            <a:r>
              <a:rPr lang="en" sz="1100">
                <a:solidFill>
                  <a:schemeClr val="dk1"/>
                </a:solidFill>
                <a:latin typeface="+mn-lt"/>
                <a:ea typeface="Helvetica Neue"/>
                <a:sym typeface="Helvetica Neue"/>
              </a:rPr>
              <a:t> Eclipse Resource Library.</a:t>
            </a:r>
            <a:endParaRPr lang="en" sz="1100">
              <a:solidFill>
                <a:schemeClr val="dk1"/>
              </a:solidFill>
              <a:latin typeface="+mn-lt"/>
            </a:endParaRPr>
          </a:p>
        </p:txBody>
      </p:sp>
      <p:sp>
        <p:nvSpPr>
          <p:cNvPr id="2" name="TextBox 1">
            <a:extLst>
              <a:ext uri="{FF2B5EF4-FFF2-40B4-BE49-F238E27FC236}">
                <a16:creationId xmlns:a16="http://schemas.microsoft.com/office/drawing/2014/main" id="{4913062E-CDE7-80A4-3B3F-ED4AA5DB9D1C}"/>
              </a:ext>
            </a:extLst>
          </p:cNvPr>
          <p:cNvSpPr txBox="1"/>
          <p:nvPr/>
        </p:nvSpPr>
        <p:spPr>
          <a:xfrm>
            <a:off x="-32658" y="4883051"/>
            <a:ext cx="2536372" cy="276999"/>
          </a:xfrm>
          <a:prstGeom prst="rect">
            <a:avLst/>
          </a:prstGeom>
          <a:noFill/>
        </p:spPr>
        <p:txBody>
          <a:bodyPr wrap="square" rtlCol="0">
            <a:spAutoFit/>
          </a:bodyPr>
          <a:lstStyle/>
          <a:p>
            <a:r>
              <a:rPr lang="en-US" sz="1200">
                <a:solidFill>
                  <a:schemeClr val="bg1"/>
                </a:solidFill>
              </a:rPr>
              <a:t>Last updated 26 January 2024</a:t>
            </a:r>
          </a:p>
        </p:txBody>
      </p:sp>
      <p:pic>
        <p:nvPicPr>
          <p:cNvPr id="84" name="Google Shape;84;p14">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6522973" y="4736066"/>
            <a:ext cx="950401" cy="29341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5E1AD-F6DE-268A-5D0A-776FD4B4BE83}"/>
              </a:ext>
            </a:extLst>
          </p:cNvPr>
          <p:cNvSpPr>
            <a:spLocks noGrp="1"/>
          </p:cNvSpPr>
          <p:nvPr>
            <p:ph type="title"/>
          </p:nvPr>
        </p:nvSpPr>
        <p:spPr/>
        <p:txBody>
          <a:bodyPr/>
          <a:lstStyle/>
          <a:p>
            <a:r>
              <a:rPr lang="en-US" dirty="0"/>
              <a:t>How to Observe with GLOBE Eclipse</a:t>
            </a:r>
          </a:p>
        </p:txBody>
      </p:sp>
      <p:pic>
        <p:nvPicPr>
          <p:cNvPr id="6" name="Picture 5" descr="This video goes through the steps to participate in data collection, from selecting an air temperature thermometer to setting up the GLOBE Observer app, as well as how to watch the eclipse safely (you will need solar viewing glasses or an indirect viewing method for all but the brief few minutes of totality.)">
            <a:extLst>
              <a:ext uri="{FF2B5EF4-FFF2-40B4-BE49-F238E27FC236}">
                <a16:creationId xmlns:a16="http://schemas.microsoft.com/office/drawing/2014/main" id="{6F048385-B5FF-6488-2D4A-A297643F97BE}"/>
              </a:ext>
            </a:extLst>
          </p:cNvPr>
          <p:cNvPicPr>
            <a:picLocks noChangeAspect="1"/>
          </p:cNvPicPr>
          <p:nvPr/>
        </p:nvPicPr>
        <p:blipFill rotWithShape="1">
          <a:blip r:embed="rId3">
            <a:extLst>
              <a:ext uri="{28A0092B-C50C-407E-A947-70E740481C1C}">
                <a14:useLocalDpi xmlns:a14="http://schemas.microsoft.com/office/drawing/2010/main" val="0"/>
              </a:ext>
            </a:extLst>
          </a:blip>
          <a:srcRect l="34336" t="30853" r="25335" b="29596"/>
          <a:stretch/>
        </p:blipFill>
        <p:spPr bwMode="auto">
          <a:xfrm>
            <a:off x="1514916" y="832486"/>
            <a:ext cx="6114167" cy="3478527"/>
          </a:xfrm>
          <a:prstGeom prst="rect">
            <a:avLst/>
          </a:prstGeom>
          <a:ln>
            <a:noFill/>
          </a:ln>
          <a:extLst>
            <a:ext uri="{53640926-AAD7-44D8-BBD7-CCE9431645EC}">
              <a14:shadowObscured xmlns:a14="http://schemas.microsoft.com/office/drawing/2010/main"/>
            </a:ext>
          </a:extLst>
        </p:spPr>
      </p:pic>
      <p:sp>
        <p:nvSpPr>
          <p:cNvPr id="7" name="Google Shape;160;p21">
            <a:extLst>
              <a:ext uri="{FF2B5EF4-FFF2-40B4-BE49-F238E27FC236}">
                <a16:creationId xmlns:a16="http://schemas.microsoft.com/office/drawing/2014/main" id="{CAC1B052-5221-79F1-1945-E27362E4FBA7}"/>
              </a:ext>
            </a:extLst>
          </p:cNvPr>
          <p:cNvSpPr txBox="1">
            <a:spLocks noGrp="1"/>
          </p:cNvSpPr>
          <p:nvPr>
            <p:ph type="body" idx="1"/>
          </p:nvPr>
        </p:nvSpPr>
        <p:spPr>
          <a:xfrm>
            <a:off x="3629111" y="4527871"/>
            <a:ext cx="1885775" cy="401701"/>
          </a:xfrm>
          <a:prstGeom prst="rect">
            <a:avLst/>
          </a:prstGeom>
          <a:noFill/>
          <a:ln>
            <a:noFill/>
          </a:ln>
        </p:spPr>
        <p:txBody>
          <a:bodyPr spcFirstLastPara="1" wrap="square" lIns="68575" tIns="34275" rIns="68575" bIns="34275" anchor="t" anchorCtr="0">
            <a:normAutofit/>
          </a:bodyPr>
          <a:lstStyle/>
          <a:p>
            <a:pPr marL="0" lvl="0" indent="0" algn="l" rtl="0">
              <a:lnSpc>
                <a:spcPct val="100000"/>
              </a:lnSpc>
              <a:spcBef>
                <a:spcPts val="0"/>
              </a:spcBef>
              <a:spcAft>
                <a:spcPts val="0"/>
              </a:spcAft>
              <a:buClr>
                <a:schemeClr val="lt1"/>
              </a:buClr>
              <a:buSzPts val="2000"/>
              <a:buNone/>
            </a:pPr>
            <a:r>
              <a:rPr lang="en-US" sz="1900" dirty="0">
                <a:hlinkClick r:id="rId4"/>
              </a:rPr>
              <a:t>Watch the video</a:t>
            </a:r>
            <a:endParaRPr lang="en-US" sz="2000" dirty="0"/>
          </a:p>
        </p:txBody>
      </p:sp>
    </p:spTree>
    <p:extLst>
      <p:ext uri="{BB962C8B-B14F-4D97-AF65-F5344CB8AC3E}">
        <p14:creationId xmlns:p14="http://schemas.microsoft.com/office/powerpoint/2010/main" val="26829813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4" name="Google Shape;174;p22"/>
          <p:cNvSpPr txBox="1">
            <a:spLocks/>
          </p:cNvSpPr>
          <p:nvPr/>
        </p:nvSpPr>
        <p:spPr>
          <a:xfrm>
            <a:off x="4484075" y="309450"/>
            <a:ext cx="4198500" cy="1790700"/>
          </a:xfrm>
          <a:prstGeom prst="rect">
            <a:avLst/>
          </a:prstGeom>
          <a:noFill/>
          <a:ln>
            <a:noFill/>
            <a:prstDash/>
          </a:ln>
          <a:effectLst/>
        </p:spPr>
        <p:txBody>
          <a:bodyPr rot="0" spcFirstLastPara="1" vertOverflow="overflow" horzOverflow="overflow" vert="horz" wrap="square" lIns="68575" tIns="34275" rIns="68575" bIns="34275" numCol="1" spcCol="0" rtlCol="0" fromWordArt="0" anchor="b"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
                <a:schemeClr val="dk1"/>
              </a:buClr>
              <a:buSzPts val="4500"/>
              <a:buFont typeface="Arial"/>
              <a:buNone/>
              <a:tabLst/>
              <a:defRPr/>
            </a:pPr>
            <a:r>
              <a:rPr kumimoji="0" lang="en-US" sz="4200" b="0" i="0" u="none" strike="noStrike" kern="0" cap="none" spc="0" normalizeH="0" baseline="0" noProof="0" dirty="0">
                <a:ln>
                  <a:noFill/>
                </a:ln>
                <a:solidFill>
                  <a:schemeClr val="dk1"/>
                </a:solidFill>
                <a:effectLst/>
                <a:uLnTx/>
                <a:uFillTx/>
                <a:latin typeface="Grandview" panose="020B0502040204020203" pitchFamily="34" charset="0"/>
                <a:ea typeface="Oswald"/>
                <a:cs typeface="Oswald"/>
                <a:sym typeface="Oswald"/>
              </a:rPr>
              <a:t>GLOBE Eclipse: </a:t>
            </a:r>
            <a:br>
              <a:rPr kumimoji="0" lang="en-US" sz="4200" b="0" i="0" u="none" strike="noStrike" kern="0" cap="none" spc="0" normalizeH="0" baseline="0" noProof="0" dirty="0">
                <a:ln>
                  <a:noFill/>
                </a:ln>
                <a:solidFill>
                  <a:schemeClr val="dk1"/>
                </a:solidFill>
                <a:effectLst/>
                <a:uLnTx/>
                <a:uFillTx/>
                <a:latin typeface="Grandview" panose="020B0502040204020203" pitchFamily="34" charset="0"/>
                <a:ea typeface="Oswald"/>
                <a:cs typeface="Oswald"/>
                <a:sym typeface="Oswald"/>
              </a:rPr>
            </a:br>
            <a:r>
              <a:rPr kumimoji="0" lang="en-US" sz="4200" b="0" i="0" u="none" strike="noStrike" kern="0" cap="none" spc="0" normalizeH="0" baseline="0" noProof="0" dirty="0">
                <a:ln>
                  <a:noFill/>
                </a:ln>
                <a:solidFill>
                  <a:schemeClr val="dk1"/>
                </a:solidFill>
                <a:effectLst/>
                <a:uLnTx/>
                <a:uFillTx/>
                <a:latin typeface="Grandview" panose="020B0502040204020203" pitchFamily="34" charset="0"/>
                <a:ea typeface="Oswald"/>
                <a:cs typeface="Oswald"/>
                <a:sym typeface="Oswald"/>
              </a:rPr>
              <a:t>Preparing for April 2024</a:t>
            </a:r>
          </a:p>
        </p:txBody>
      </p:sp>
      <p:sp>
        <p:nvSpPr>
          <p:cNvPr id="175" name="Google Shape;175;p22"/>
          <p:cNvSpPr txBox="1">
            <a:spLocks noGrp="1"/>
          </p:cNvSpPr>
          <p:nvPr>
            <p:ph type="ctrTitle"/>
          </p:nvPr>
        </p:nvSpPr>
        <p:spPr>
          <a:xfrm>
            <a:off x="4618038" y="2305050"/>
            <a:ext cx="4064000" cy="533400"/>
          </a:xfrm>
          <a:prstGeom prst="rect">
            <a:avLst/>
          </a:prstGeom>
          <a:noFill/>
          <a:ln>
            <a:noFill/>
            <a:prstDash/>
          </a:ln>
          <a:effectLst/>
        </p:spPr>
        <p:txBody>
          <a:bodyPr rot="0" spcFirstLastPara="1" vertOverflow="overflow" horzOverflow="overflow" vert="horz" wrap="square" lIns="68575" tIns="34275" rIns="68575" bIns="34275" numCol="1" spcCol="0" rtlCol="0" fromWordArt="0" anchor="t" anchorCtr="0" forceAA="0" compatLnSpc="1">
            <a:prstTxWarp prst="textNoShape">
              <a:avLst/>
            </a:prstTxWarp>
            <a:normAutofit/>
          </a:bodyPr>
          <a:lstStyle/>
          <a:p>
            <a:pPr marL="0" marR="0" lvl="0" indent="0" algn="ctr" defTabSz="914400" rtl="0" eaLnBrk="1" fontAlgn="auto" latinLnBrk="0" hangingPunct="1">
              <a:lnSpc>
                <a:spcPct val="90000"/>
              </a:lnSpc>
              <a:spcBef>
                <a:spcPts val="0"/>
              </a:spcBef>
              <a:spcAft>
                <a:spcPts val="0"/>
              </a:spcAft>
              <a:buClr>
                <a:schemeClr val="dk1"/>
              </a:buClr>
              <a:buSzPts val="4100"/>
              <a:buFont typeface="Arial"/>
              <a:buNone/>
              <a:tabLst/>
              <a:defRPr/>
            </a:pPr>
            <a:r>
              <a:rPr kumimoji="0" lang="en-US" sz="3200" b="0" i="0" u="none" strike="noStrike" kern="0" cap="none" spc="0" normalizeH="0" baseline="0" noProof="0" dirty="0">
                <a:ln>
                  <a:noFill/>
                </a:ln>
                <a:solidFill>
                  <a:schemeClr val="dk1"/>
                </a:solidFill>
                <a:effectLst/>
                <a:uLnTx/>
                <a:uFillTx/>
                <a:latin typeface="+mn-lt"/>
                <a:ea typeface="Arial"/>
                <a:cs typeface="Arial"/>
                <a:sym typeface="Arial"/>
              </a:rPr>
              <a:t>App Basics</a:t>
            </a:r>
            <a:endParaRPr kumimoji="0" lang="en-US" sz="3200" u="none" strike="noStrike" kern="0" cap="none" spc="0" normalizeH="0" baseline="0" noProof="0" dirty="0">
              <a:ln>
                <a:noFill/>
              </a:ln>
              <a:solidFill>
                <a:schemeClr val="dk1"/>
              </a:solidFill>
              <a:effectLst/>
              <a:uLnTx/>
              <a:uFillTx/>
              <a:latin typeface="+mn-lt"/>
              <a:ea typeface="Helvetica Neue"/>
              <a:cs typeface="Arial" panose="020B0604020202020204" pitchFamily="34" charset="0"/>
              <a:sym typeface="Helvetica Neue"/>
            </a:endParaRPr>
          </a:p>
        </p:txBody>
      </p:sp>
      <p:sp>
        <p:nvSpPr>
          <p:cNvPr id="177" name="Google Shape;177;p22"/>
          <p:cNvSpPr txBox="1"/>
          <p:nvPr/>
        </p:nvSpPr>
        <p:spPr>
          <a:xfrm>
            <a:off x="578645" y="3661172"/>
            <a:ext cx="3690357" cy="846819"/>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100" dirty="0">
                <a:solidFill>
                  <a:schemeClr val="dk1"/>
                </a:solidFill>
                <a:latin typeface="+mn-lt"/>
                <a:ea typeface="Helvetica Neue"/>
                <a:cs typeface="Arial" panose="020B0604020202020204" pitchFamily="34" charset="0"/>
                <a:sym typeface="Helvetica Neue"/>
              </a:rPr>
              <a:t>Materials laid out and ready to observe the eclipse in December 2020: the Eclipse tool in the app, solar viewing glasses, and a thermometer. Credit: Marta Kingsland</a:t>
            </a:r>
            <a:endParaRPr sz="1100" dirty="0">
              <a:solidFill>
                <a:schemeClr val="dk1"/>
              </a:solidFill>
              <a:latin typeface="+mn-lt"/>
              <a:ea typeface="Helvetica Neue"/>
              <a:cs typeface="Arial" panose="020B0604020202020204" pitchFamily="34" charset="0"/>
              <a:sym typeface="Helvetica Neue"/>
            </a:endParaRPr>
          </a:p>
        </p:txBody>
      </p:sp>
      <p:pic>
        <p:nvPicPr>
          <p:cNvPr id="176" name="Google Shape;176;p22" descr="Materials laid out and ready to observe the eclipse in December 2020: the Eclipse tool in the app, solar viewing glasses, and a thermometer."/>
          <p:cNvPicPr preferRelativeResize="0"/>
          <p:nvPr/>
        </p:nvPicPr>
        <p:blipFill rotWithShape="1">
          <a:blip r:embed="rId3">
            <a:alphaModFix/>
          </a:blip>
          <a:srcRect l="13485" r="9848"/>
          <a:stretch/>
        </p:blipFill>
        <p:spPr>
          <a:xfrm>
            <a:off x="490563" y="888872"/>
            <a:ext cx="3778438" cy="2772301"/>
          </a:xfrm>
          <a:prstGeom prst="rect">
            <a:avLst/>
          </a:prstGeom>
          <a:noFill/>
          <a:ln>
            <a:noFill/>
          </a:ln>
        </p:spPr>
      </p:pic>
      <p:pic>
        <p:nvPicPr>
          <p:cNvPr id="173" name="Google Shape;173;p22">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6522973" y="4736066"/>
            <a:ext cx="950401" cy="29341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1D1651"/>
        </a:solidFill>
        <a:effectLst/>
      </p:bgPr>
    </p:bg>
    <p:spTree>
      <p:nvGrpSpPr>
        <p:cNvPr id="1" name="Shape 183"/>
        <p:cNvGrpSpPr/>
        <p:nvPr/>
      </p:nvGrpSpPr>
      <p:grpSpPr>
        <a:xfrm>
          <a:off x="0" y="0"/>
          <a:ext cx="0" cy="0"/>
          <a:chOff x="0" y="0"/>
          <a:chExt cx="0" cy="0"/>
        </a:xfrm>
      </p:grpSpPr>
      <p:sp>
        <p:nvSpPr>
          <p:cNvPr id="184" name="Google Shape;184;p23"/>
          <p:cNvSpPr txBox="1">
            <a:spLocks noGrp="1"/>
          </p:cNvSpPr>
          <p:nvPr>
            <p:ph type="title"/>
          </p:nvPr>
        </p:nvSpPr>
        <p:spPr>
          <a:xfrm>
            <a:off x="194175" y="72453"/>
            <a:ext cx="7886700" cy="7614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lt1"/>
              </a:buClr>
              <a:buSzPts val="3300"/>
              <a:buFont typeface="Arial"/>
              <a:buNone/>
            </a:pPr>
            <a:r>
              <a:rPr lang="en" sz="2800" dirty="0">
                <a:solidFill>
                  <a:schemeClr val="lt1"/>
                </a:solidFill>
              </a:rPr>
              <a:t>Using the GLOBE Eclipse tool</a:t>
            </a:r>
            <a:endParaRPr sz="2800" dirty="0"/>
          </a:p>
        </p:txBody>
      </p:sp>
      <p:sp>
        <p:nvSpPr>
          <p:cNvPr id="187" name="Google Shape;187;p23"/>
          <p:cNvSpPr txBox="1"/>
          <p:nvPr/>
        </p:nvSpPr>
        <p:spPr>
          <a:xfrm>
            <a:off x="613275" y="4376700"/>
            <a:ext cx="2649300" cy="4767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1100"/>
              <a:buFont typeface="Arial"/>
              <a:buNone/>
            </a:pPr>
            <a:r>
              <a:rPr lang="en" sz="1100" dirty="0">
                <a:solidFill>
                  <a:schemeClr val="lt1"/>
                </a:solidFill>
                <a:latin typeface="+mn-lt"/>
                <a:ea typeface="Helvetica Neue"/>
                <a:cs typeface="Arial" panose="020B0604020202020204" pitchFamily="34" charset="0"/>
                <a:sym typeface="Helvetica Neue"/>
              </a:rPr>
              <a:t>Observer using the GLOBE Eclipse tool during the total eclipse in Argentina on 14 Dec 2020. Credit: Marta Kingsland</a:t>
            </a:r>
            <a:endParaRPr sz="1100" dirty="0">
              <a:solidFill>
                <a:schemeClr val="lt1"/>
              </a:solidFill>
              <a:latin typeface="+mn-lt"/>
              <a:ea typeface="Helvetica Neue"/>
              <a:cs typeface="Arial" panose="020B0604020202020204" pitchFamily="34" charset="0"/>
              <a:sym typeface="Helvetica Neue"/>
            </a:endParaRPr>
          </a:p>
        </p:txBody>
      </p:sp>
      <p:pic>
        <p:nvPicPr>
          <p:cNvPr id="186" name="Google Shape;186;p23" descr="A girl holds a phone displaying the GLOBE Eclipse tool with an in-progress graph of air temperature on the screen."/>
          <p:cNvPicPr preferRelativeResize="0"/>
          <p:nvPr/>
        </p:nvPicPr>
        <p:blipFill rotWithShape="1">
          <a:blip r:embed="rId3">
            <a:alphaModFix/>
          </a:blip>
          <a:srcRect t="6920"/>
          <a:stretch/>
        </p:blipFill>
        <p:spPr>
          <a:xfrm>
            <a:off x="637863" y="964246"/>
            <a:ext cx="2713980" cy="3368237"/>
          </a:xfrm>
          <a:prstGeom prst="rect">
            <a:avLst/>
          </a:prstGeom>
          <a:noFill/>
          <a:ln>
            <a:noFill/>
          </a:ln>
        </p:spPr>
      </p:pic>
      <p:sp>
        <p:nvSpPr>
          <p:cNvPr id="188" name="Google Shape;188;p23"/>
          <p:cNvSpPr txBox="1"/>
          <p:nvPr/>
        </p:nvSpPr>
        <p:spPr>
          <a:xfrm>
            <a:off x="4127445" y="4376707"/>
            <a:ext cx="4266400" cy="589622"/>
          </a:xfrm>
          <a:prstGeom prst="rect">
            <a:avLst/>
          </a:prstGeom>
          <a:noFill/>
          <a:ln>
            <a:noFill/>
          </a:ln>
        </p:spPr>
        <p:txBody>
          <a:bodyPr spcFirstLastPara="1" wrap="square" lIns="68575" tIns="34275" rIns="68575" bIns="34275" anchor="t" anchorCtr="0">
            <a:normAutofit/>
          </a:bodyPr>
          <a:lstStyle/>
          <a:p>
            <a:pPr marL="0" marR="0" lvl="0" indent="0" algn="l" rtl="0">
              <a:lnSpc>
                <a:spcPct val="100000"/>
              </a:lnSpc>
              <a:spcBef>
                <a:spcPts val="0"/>
              </a:spcBef>
              <a:spcAft>
                <a:spcPts val="0"/>
              </a:spcAft>
              <a:buClr>
                <a:schemeClr val="lt1"/>
              </a:buClr>
              <a:buSzPts val="1200"/>
              <a:buFont typeface="Arial"/>
              <a:buNone/>
            </a:pPr>
            <a:r>
              <a:rPr lang="en" sz="1100" dirty="0">
                <a:solidFill>
                  <a:schemeClr val="lt1"/>
                </a:solidFill>
                <a:latin typeface="+mn-lt"/>
                <a:ea typeface="Helvetica Neue"/>
                <a:cs typeface="Arial" panose="020B0604020202020204" pitchFamily="34" charset="0"/>
                <a:sym typeface="Helvetica Neue"/>
              </a:rPr>
              <a:t>The app screen showing the countdown to the next observation, as well as an (optional) paper data sheet. Credit: Pablo Cecchi</a:t>
            </a:r>
            <a:endParaRPr sz="1000" dirty="0">
              <a:latin typeface="+mn-lt"/>
            </a:endParaRPr>
          </a:p>
        </p:txBody>
      </p:sp>
      <p:pic>
        <p:nvPicPr>
          <p:cNvPr id="185" name="Google Shape;185;p23" descr="A phone with the app screen for GLOBE Eclipse (in Spanish) showing the countdown to the next time for an observation, next to an (optional) paper data sheet."/>
          <p:cNvPicPr preferRelativeResize="0">
            <a:picLocks noGrp="1"/>
          </p:cNvPicPr>
          <p:nvPr>
            <p:ph type="body" idx="1"/>
          </p:nvPr>
        </p:nvPicPr>
        <p:blipFill rotWithShape="1">
          <a:blip r:embed="rId4">
            <a:alphaModFix/>
          </a:blip>
          <a:srcRect/>
          <a:stretch/>
        </p:blipFill>
        <p:spPr>
          <a:xfrm>
            <a:off x="4015154" y="964246"/>
            <a:ext cx="4490984" cy="336823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D1651"/>
        </a:solidFill>
        <a:effectLst/>
      </p:bgPr>
    </p:bg>
    <p:spTree>
      <p:nvGrpSpPr>
        <p:cNvPr id="1" name="Shape 193"/>
        <p:cNvGrpSpPr/>
        <p:nvPr/>
      </p:nvGrpSpPr>
      <p:grpSpPr>
        <a:xfrm>
          <a:off x="0" y="0"/>
          <a:ext cx="0" cy="0"/>
          <a:chOff x="0" y="0"/>
          <a:chExt cx="0" cy="0"/>
        </a:xfrm>
      </p:grpSpPr>
      <p:sp>
        <p:nvSpPr>
          <p:cNvPr id="200" name="Google Shape;200;p24"/>
          <p:cNvSpPr txBox="1">
            <a:spLocks noGrp="1"/>
          </p:cNvSpPr>
          <p:nvPr>
            <p:ph type="title"/>
          </p:nvPr>
        </p:nvSpPr>
        <p:spPr>
          <a:xfrm>
            <a:off x="2828349" y="263311"/>
            <a:ext cx="4050600" cy="5538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lt1"/>
              </a:buClr>
              <a:buSzPts val="3300"/>
              <a:buFont typeface="Arial"/>
              <a:buNone/>
            </a:pPr>
            <a:r>
              <a:rPr lang="en" sz="2800" dirty="0">
                <a:solidFill>
                  <a:schemeClr val="lt1"/>
                </a:solidFill>
              </a:rPr>
              <a:t>Using the App: Configuration</a:t>
            </a:r>
            <a:endParaRPr sz="2800" dirty="0"/>
          </a:p>
        </p:txBody>
      </p:sp>
      <p:sp>
        <p:nvSpPr>
          <p:cNvPr id="194" name="Google Shape;194;p24"/>
          <p:cNvSpPr/>
          <p:nvPr/>
        </p:nvSpPr>
        <p:spPr>
          <a:xfrm>
            <a:off x="2828350" y="954763"/>
            <a:ext cx="3142800" cy="1191600"/>
          </a:xfrm>
          <a:prstGeom prst="rect">
            <a:avLst/>
          </a:prstGeom>
          <a:noFill/>
          <a:ln>
            <a:noFill/>
          </a:ln>
        </p:spPr>
        <p:txBody>
          <a:bodyPr spcFirstLastPara="1" wrap="square" lIns="68575" tIns="34275" rIns="68575" bIns="34275" anchor="t" anchorCtr="0">
            <a:noAutofit/>
          </a:bodyPr>
          <a:lstStyle/>
          <a:p>
            <a:pPr marL="431800" marR="0" lvl="0" indent="-431800" algn="l" rtl="0">
              <a:spcBef>
                <a:spcPts val="0"/>
              </a:spcBef>
              <a:spcAft>
                <a:spcPts val="0"/>
              </a:spcAft>
              <a:buClr>
                <a:schemeClr val="lt1"/>
              </a:buClr>
              <a:buSzPts val="1800"/>
              <a:buFont typeface="Arial"/>
              <a:buChar char="•"/>
            </a:pPr>
            <a:r>
              <a:rPr lang="en" sz="1800" dirty="0">
                <a:solidFill>
                  <a:schemeClr val="lt1"/>
                </a:solidFill>
                <a:latin typeface="+mn-lt"/>
                <a:ea typeface="Helvetica Neue"/>
                <a:cs typeface="Arial" panose="020B0604020202020204" pitchFamily="34" charset="0"/>
                <a:sym typeface="Helvetica Neue"/>
              </a:rPr>
              <a:t>Set the type of thermometer to be used (liquid filled, digital, weather station, other)  </a:t>
            </a:r>
            <a:endParaRPr sz="800" dirty="0">
              <a:latin typeface="+mn-lt"/>
            </a:endParaRPr>
          </a:p>
        </p:txBody>
      </p:sp>
      <p:sp>
        <p:nvSpPr>
          <p:cNvPr id="199" name="Google Shape;199;p24"/>
          <p:cNvSpPr txBox="1"/>
          <p:nvPr/>
        </p:nvSpPr>
        <p:spPr>
          <a:xfrm>
            <a:off x="2828349" y="2379900"/>
            <a:ext cx="6108600" cy="2701200"/>
          </a:xfrm>
          <a:prstGeom prst="rect">
            <a:avLst/>
          </a:prstGeom>
          <a:noFill/>
          <a:ln>
            <a:noFill/>
          </a:ln>
        </p:spPr>
        <p:txBody>
          <a:bodyPr spcFirstLastPara="1" wrap="square" lIns="68575" tIns="34275" rIns="68575" bIns="34275" anchor="t" anchorCtr="0">
            <a:spAutoFit/>
          </a:bodyPr>
          <a:lstStyle/>
          <a:p>
            <a:pPr marL="431800" marR="0" lvl="0" indent="-431800" algn="l" rtl="0">
              <a:spcBef>
                <a:spcPts val="0"/>
              </a:spcBef>
              <a:spcAft>
                <a:spcPts val="0"/>
              </a:spcAft>
              <a:buClr>
                <a:schemeClr val="lt1"/>
              </a:buClr>
              <a:buSzPts val="1800"/>
              <a:buFont typeface="Arial"/>
              <a:buChar char="•"/>
            </a:pPr>
            <a:r>
              <a:rPr lang="en" sz="1800" dirty="0">
                <a:solidFill>
                  <a:schemeClr val="lt1"/>
                </a:solidFill>
                <a:latin typeface="+mn-lt"/>
                <a:ea typeface="Helvetica Neue"/>
                <a:cs typeface="Arial" panose="020B0604020202020204" pitchFamily="34" charset="0"/>
                <a:sym typeface="Helvetica Neue"/>
              </a:rPr>
              <a:t>Choose Celsius or Fahrenheit to display the temperature in the app (all data is stored in Celsius in the GLOBE database)</a:t>
            </a:r>
            <a:endParaRPr sz="1100" dirty="0">
              <a:latin typeface="+mn-lt"/>
            </a:endParaRPr>
          </a:p>
          <a:p>
            <a:pPr marL="0" marR="0" lvl="0" indent="0" algn="l" rtl="0">
              <a:spcBef>
                <a:spcPts val="0"/>
              </a:spcBef>
              <a:spcAft>
                <a:spcPts val="0"/>
              </a:spcAft>
              <a:buNone/>
            </a:pPr>
            <a:endParaRPr sz="1500" dirty="0">
              <a:solidFill>
                <a:schemeClr val="lt1"/>
              </a:solidFill>
              <a:latin typeface="+mn-lt"/>
              <a:ea typeface="Helvetica Neue"/>
              <a:cs typeface="Arial" panose="020B0604020202020204" pitchFamily="34" charset="0"/>
              <a:sym typeface="Helvetica Neue"/>
            </a:endParaRPr>
          </a:p>
          <a:p>
            <a:pPr marL="431800" marR="0" lvl="0" indent="-431800" algn="l" rtl="0">
              <a:spcBef>
                <a:spcPts val="0"/>
              </a:spcBef>
              <a:spcAft>
                <a:spcPts val="0"/>
              </a:spcAft>
              <a:buClr>
                <a:schemeClr val="lt1"/>
              </a:buClr>
              <a:buSzPts val="1800"/>
              <a:buFont typeface="Arial"/>
              <a:buChar char="•"/>
            </a:pPr>
            <a:r>
              <a:rPr lang="en" sz="1800" dirty="0">
                <a:solidFill>
                  <a:schemeClr val="lt1"/>
                </a:solidFill>
                <a:latin typeface="+mn-lt"/>
                <a:ea typeface="Helvetica Neue"/>
                <a:cs typeface="Arial" panose="020B0604020202020204" pitchFamily="34" charset="0"/>
                <a:sym typeface="Helvetica Neue"/>
              </a:rPr>
              <a:t>Activate reminders for taking measurements</a:t>
            </a:r>
            <a:endParaRPr sz="1100" dirty="0">
              <a:latin typeface="+mn-lt"/>
            </a:endParaRPr>
          </a:p>
          <a:p>
            <a:pPr marL="431800" marR="0" lvl="0" indent="-317500" algn="l" rtl="0">
              <a:spcBef>
                <a:spcPts val="0"/>
              </a:spcBef>
              <a:spcAft>
                <a:spcPts val="0"/>
              </a:spcAft>
              <a:buClr>
                <a:schemeClr val="dk1"/>
              </a:buClr>
              <a:buSzPts val="1800"/>
              <a:buFont typeface="Arial"/>
              <a:buNone/>
            </a:pPr>
            <a:endParaRPr sz="1500" dirty="0">
              <a:solidFill>
                <a:schemeClr val="lt1"/>
              </a:solidFill>
              <a:latin typeface="+mn-lt"/>
              <a:ea typeface="Helvetica Neue"/>
              <a:cs typeface="Arial" panose="020B0604020202020204" pitchFamily="34" charset="0"/>
              <a:sym typeface="Helvetica Neue"/>
            </a:endParaRPr>
          </a:p>
          <a:p>
            <a:pPr marL="431800" marR="0" lvl="0" indent="-431800" algn="l" rtl="0">
              <a:spcBef>
                <a:spcPts val="0"/>
              </a:spcBef>
              <a:spcAft>
                <a:spcPts val="0"/>
              </a:spcAft>
              <a:buClr>
                <a:schemeClr val="lt1"/>
              </a:buClr>
              <a:buSzPts val="1800"/>
              <a:buFont typeface="Arial"/>
              <a:buChar char="•"/>
            </a:pPr>
            <a:r>
              <a:rPr lang="en" sz="1800" dirty="0">
                <a:solidFill>
                  <a:schemeClr val="lt1"/>
                </a:solidFill>
                <a:latin typeface="+mn-lt"/>
                <a:ea typeface="Helvetica Neue"/>
                <a:cs typeface="Arial" panose="020B0604020202020204" pitchFamily="34" charset="0"/>
                <a:sym typeface="Helvetica Neue"/>
              </a:rPr>
              <a:t>Current location (automatically set)</a:t>
            </a:r>
            <a:endParaRPr sz="1100" dirty="0">
              <a:latin typeface="+mn-lt"/>
            </a:endParaRPr>
          </a:p>
          <a:p>
            <a:pPr marL="431800" marR="0" lvl="0" indent="-317500" algn="l" rtl="0">
              <a:spcBef>
                <a:spcPts val="0"/>
              </a:spcBef>
              <a:spcAft>
                <a:spcPts val="0"/>
              </a:spcAft>
              <a:buClr>
                <a:schemeClr val="dk1"/>
              </a:buClr>
              <a:buSzPts val="1800"/>
              <a:buFont typeface="Arial"/>
              <a:buNone/>
            </a:pPr>
            <a:endParaRPr sz="1500" dirty="0">
              <a:solidFill>
                <a:schemeClr val="lt1"/>
              </a:solidFill>
              <a:latin typeface="+mn-lt"/>
              <a:ea typeface="Helvetica Neue"/>
              <a:cs typeface="Arial" panose="020B0604020202020204" pitchFamily="34" charset="0"/>
              <a:sym typeface="Helvetica Neue"/>
            </a:endParaRPr>
          </a:p>
          <a:p>
            <a:pPr marL="431800" marR="0" lvl="0" indent="-431800" algn="l" rtl="0">
              <a:spcBef>
                <a:spcPts val="0"/>
              </a:spcBef>
              <a:spcAft>
                <a:spcPts val="0"/>
              </a:spcAft>
              <a:buClr>
                <a:schemeClr val="lt1"/>
              </a:buClr>
              <a:buSzPts val="1800"/>
              <a:buFont typeface="Arial"/>
              <a:buChar char="•"/>
            </a:pPr>
            <a:r>
              <a:rPr lang="en" sz="1800" dirty="0">
                <a:solidFill>
                  <a:schemeClr val="lt1"/>
                </a:solidFill>
                <a:latin typeface="+mn-lt"/>
                <a:ea typeface="Helvetica Neue"/>
                <a:cs typeface="Arial" panose="020B0604020202020204" pitchFamily="34" charset="0"/>
                <a:sym typeface="Helvetica Neue"/>
              </a:rPr>
              <a:t>Take a Land Cover observation to tell us about the landscape where the observations are being collected</a:t>
            </a:r>
            <a:endParaRPr sz="1800" dirty="0">
              <a:solidFill>
                <a:schemeClr val="lt1"/>
              </a:solidFill>
              <a:latin typeface="+mn-lt"/>
              <a:ea typeface="Helvetica Neue"/>
              <a:cs typeface="Arial" panose="020B0604020202020204" pitchFamily="34" charset="0"/>
              <a:sym typeface="Helvetica Neue"/>
            </a:endParaRPr>
          </a:p>
        </p:txBody>
      </p:sp>
      <p:sp>
        <p:nvSpPr>
          <p:cNvPr id="201" name="Google Shape;201;p24"/>
          <p:cNvSpPr txBox="1"/>
          <p:nvPr/>
        </p:nvSpPr>
        <p:spPr>
          <a:xfrm>
            <a:off x="6508500" y="1555200"/>
            <a:ext cx="2635500" cy="7485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1200"/>
              <a:buFont typeface="Arial"/>
              <a:buNone/>
            </a:pPr>
            <a:r>
              <a:rPr lang="en" sz="1100" dirty="0">
                <a:solidFill>
                  <a:schemeClr val="lt1"/>
                </a:solidFill>
                <a:latin typeface="+mn-lt"/>
                <a:ea typeface="Helvetica Neue"/>
                <a:cs typeface="Arial" panose="020B0604020202020204" pitchFamily="34" charset="0"/>
                <a:sym typeface="Helvetica Neue"/>
              </a:rPr>
              <a:t>Example thermometers. Credit: GLOBE  NOTE: A weather app does not count as “other” - you should have a separate physical thermometer.</a:t>
            </a:r>
            <a:endParaRPr sz="1100" dirty="0">
              <a:solidFill>
                <a:schemeClr val="dk1"/>
              </a:solidFill>
              <a:latin typeface="+mn-lt"/>
            </a:endParaRPr>
          </a:p>
          <a:p>
            <a:pPr marL="0" marR="0" lvl="0" indent="0" algn="l" rtl="0">
              <a:lnSpc>
                <a:spcPct val="100000"/>
              </a:lnSpc>
              <a:spcBef>
                <a:spcPts val="0"/>
              </a:spcBef>
              <a:spcAft>
                <a:spcPts val="0"/>
              </a:spcAft>
              <a:buClr>
                <a:schemeClr val="lt1"/>
              </a:buClr>
              <a:buSzPts val="1200"/>
              <a:buFont typeface="Arial"/>
              <a:buNone/>
            </a:pPr>
            <a:endParaRPr sz="1100" dirty="0">
              <a:latin typeface="+mn-lt"/>
            </a:endParaRPr>
          </a:p>
        </p:txBody>
      </p:sp>
      <p:pic>
        <p:nvPicPr>
          <p:cNvPr id="202" name="Google Shape;202;p24" descr="A variety of thermometers that can be used to measure air temperature, from left: a handheld weather station unit, a simple alcohol-filled thermometer with a metal backing, a digital thermometer with separate probes on wires, a plastic-protected alcohol-filled thermometer, a temperature data logger."/>
          <p:cNvPicPr preferRelativeResize="0"/>
          <p:nvPr/>
        </p:nvPicPr>
        <p:blipFill rotWithShape="1">
          <a:blip r:embed="rId3">
            <a:alphaModFix/>
          </a:blip>
          <a:srcRect l="22475" t="10389" r="22737" b="18356"/>
          <a:stretch/>
        </p:blipFill>
        <p:spPr>
          <a:xfrm>
            <a:off x="6685051" y="79024"/>
            <a:ext cx="2026066" cy="1476175"/>
          </a:xfrm>
          <a:prstGeom prst="rect">
            <a:avLst/>
          </a:prstGeom>
          <a:noFill/>
          <a:ln>
            <a:noFill/>
          </a:ln>
        </p:spPr>
      </p:pic>
      <p:pic>
        <p:nvPicPr>
          <p:cNvPr id="4" name="Picture 3" descr="The settings page of the GLOBE Eclipse tool, with options to select a thermometer type, choose to display temperatures in Celsius or Fahrenheit, turn on the measurement alarm, a display of the current location, and a prompt to take a Land Cover observation">
            <a:extLst>
              <a:ext uri="{FF2B5EF4-FFF2-40B4-BE49-F238E27FC236}">
                <a16:creationId xmlns:a16="http://schemas.microsoft.com/office/drawing/2014/main" id="{BCBD7D2C-C886-656B-152A-70C8F9982791}"/>
              </a:ext>
            </a:extLst>
          </p:cNvPr>
          <p:cNvPicPr>
            <a:picLocks noChangeAspect="1"/>
          </p:cNvPicPr>
          <p:nvPr/>
        </p:nvPicPr>
        <p:blipFill>
          <a:blip r:embed="rId4"/>
          <a:stretch>
            <a:fillRect/>
          </a:stretch>
        </p:blipFill>
        <p:spPr>
          <a:xfrm>
            <a:off x="247901" y="263311"/>
            <a:ext cx="2387600" cy="45085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1D1651"/>
        </a:solidFill>
        <a:effectLst/>
      </p:bgPr>
    </p:bg>
    <p:spTree>
      <p:nvGrpSpPr>
        <p:cNvPr id="1" name="Shape 207"/>
        <p:cNvGrpSpPr/>
        <p:nvPr/>
      </p:nvGrpSpPr>
      <p:grpSpPr>
        <a:xfrm>
          <a:off x="0" y="0"/>
          <a:ext cx="0" cy="0"/>
          <a:chOff x="0" y="0"/>
          <a:chExt cx="0" cy="0"/>
        </a:xfrm>
      </p:grpSpPr>
      <p:sp>
        <p:nvSpPr>
          <p:cNvPr id="221" name="Google Shape;221;p25"/>
          <p:cNvSpPr txBox="1">
            <a:spLocks noGrp="1"/>
          </p:cNvSpPr>
          <p:nvPr>
            <p:ph type="title"/>
          </p:nvPr>
        </p:nvSpPr>
        <p:spPr>
          <a:xfrm>
            <a:off x="1969868" y="137638"/>
            <a:ext cx="6771796" cy="590893"/>
          </a:xfrm>
          <a:prstGeom prst="rect">
            <a:avLst/>
          </a:prstGeom>
          <a:noFill/>
          <a:ln>
            <a:noFill/>
            <a:prstDash/>
          </a:ln>
          <a:effectLst/>
        </p:spPr>
        <p:txBody>
          <a:bodyPr rot="0" spcFirstLastPara="1" vertOverflow="overflow" horzOverflow="overflow" vert="horz" wrap="square" lIns="68575" tIns="34275" rIns="68575" bIns="34275"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
                <a:schemeClr val="lt1"/>
              </a:buClr>
              <a:buSzPts val="3300"/>
              <a:buFont typeface="Arial"/>
              <a:buNone/>
              <a:tabLst/>
              <a:defRPr/>
            </a:pPr>
            <a:r>
              <a:rPr kumimoji="0" lang="en-US" sz="2800" b="0" i="0" u="none" strike="noStrike" kern="0" cap="none" spc="0" normalizeH="0" baseline="0" noProof="0" dirty="0">
                <a:ln>
                  <a:noFill/>
                </a:ln>
                <a:solidFill>
                  <a:schemeClr val="lt1"/>
                </a:solidFill>
                <a:effectLst/>
                <a:uLnTx/>
                <a:uFillTx/>
                <a:ea typeface="Oswald"/>
                <a:cs typeface="Oswald"/>
                <a:sym typeface="Oswald"/>
              </a:rPr>
              <a:t>Using the App: Data Collection Screen</a:t>
            </a:r>
            <a:endParaRPr kumimoji="0" lang="en-US" sz="2800" b="0" i="0" u="none" strike="noStrike" kern="0" cap="none" spc="0" normalizeH="0" baseline="0" noProof="0" dirty="0">
              <a:ln>
                <a:noFill/>
              </a:ln>
              <a:solidFill>
                <a:schemeClr val="dk1"/>
              </a:solidFill>
              <a:effectLst/>
              <a:uLnTx/>
              <a:uFillTx/>
              <a:ea typeface="Oswald"/>
              <a:cs typeface="Oswald"/>
              <a:sym typeface="Oswald"/>
            </a:endParaRPr>
          </a:p>
        </p:txBody>
      </p:sp>
      <p:sp>
        <p:nvSpPr>
          <p:cNvPr id="218" name="Google Shape;218;p25"/>
          <p:cNvSpPr/>
          <p:nvPr/>
        </p:nvSpPr>
        <p:spPr>
          <a:xfrm>
            <a:off x="5736215" y="1356161"/>
            <a:ext cx="3286085" cy="900216"/>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800" dirty="0">
                <a:solidFill>
                  <a:schemeClr val="lt1"/>
                </a:solidFill>
                <a:latin typeface="+mn-lt"/>
                <a:ea typeface="Helvetica Neue"/>
                <a:cs typeface="Arial" panose="020B0604020202020204" pitchFamily="34" charset="0"/>
                <a:sym typeface="Helvetica Neue"/>
              </a:rPr>
              <a:t>Top portion shows the time of maximum eclipse based on the current location </a:t>
            </a:r>
            <a:endParaRPr sz="1100" dirty="0">
              <a:latin typeface="+mn-lt"/>
            </a:endParaRPr>
          </a:p>
        </p:txBody>
      </p:sp>
      <p:pic>
        <p:nvPicPr>
          <p:cNvPr id="7" name="Picture 6" descr="Example of the time display in the eclipse tool: Time of max 1:19, Current time 12:59">
            <a:extLst>
              <a:ext uri="{FF2B5EF4-FFF2-40B4-BE49-F238E27FC236}">
                <a16:creationId xmlns:a16="http://schemas.microsoft.com/office/drawing/2014/main" id="{0C81AB79-2F83-99C4-E78A-ACAF2D218700}"/>
              </a:ext>
              <a:ext uri="{C183D7F6-B498-43B3-948B-1728B52AA6E4}">
                <adec:decorative xmlns:adec="http://schemas.microsoft.com/office/drawing/2017/decorative" val="0"/>
              </a:ext>
            </a:extLst>
          </p:cNvPr>
          <p:cNvPicPr>
            <a:picLocks noChangeAspect="1"/>
          </p:cNvPicPr>
          <p:nvPr/>
        </p:nvPicPr>
        <p:blipFill rotWithShape="1">
          <a:blip r:embed="rId3"/>
          <a:srcRect t="16575" b="77189"/>
          <a:stretch/>
        </p:blipFill>
        <p:spPr>
          <a:xfrm>
            <a:off x="2168180" y="1510822"/>
            <a:ext cx="3369722" cy="590893"/>
          </a:xfrm>
          <a:prstGeom prst="rect">
            <a:avLst/>
          </a:prstGeom>
        </p:spPr>
      </p:pic>
      <p:sp>
        <p:nvSpPr>
          <p:cNvPr id="220" name="Google Shape;220;p25"/>
          <p:cNvSpPr/>
          <p:nvPr/>
        </p:nvSpPr>
        <p:spPr>
          <a:xfrm>
            <a:off x="5760700" y="2769352"/>
            <a:ext cx="3261600" cy="18039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800" dirty="0">
                <a:solidFill>
                  <a:schemeClr val="lt1"/>
                </a:solidFill>
                <a:latin typeface="+mn-lt"/>
                <a:ea typeface="Helvetica Neue"/>
                <a:cs typeface="Arial" panose="020B0604020202020204" pitchFamily="34" charset="0"/>
                <a:sym typeface="Helvetica Neue"/>
              </a:rPr>
              <a:t>Buttons navigate to safety/intro pages, configuration/ settings (see previous slide), and a listing of the already collected data, respectively</a:t>
            </a:r>
            <a:endParaRPr sz="1100" dirty="0">
              <a:latin typeface="+mn-lt"/>
            </a:endParaRPr>
          </a:p>
        </p:txBody>
      </p:sp>
      <p:pic>
        <p:nvPicPr>
          <p:cNvPr id="9" name="Picture 8" descr="Options buttons for the GLOBE Eclipse tool, from left a triangle with an exclamation point to go to the introduction and safety information, a gear icon to go to the settings page, and a bar graph icon to go to the review/edit data page.">
            <a:extLst>
              <a:ext uri="{FF2B5EF4-FFF2-40B4-BE49-F238E27FC236}">
                <a16:creationId xmlns:a16="http://schemas.microsoft.com/office/drawing/2014/main" id="{B170C656-E326-2ADA-E30F-960337B6E7A8}"/>
              </a:ext>
              <a:ext uri="{C183D7F6-B498-43B3-948B-1728B52AA6E4}">
                <adec:decorative xmlns:adec="http://schemas.microsoft.com/office/drawing/2017/decorative" val="0"/>
              </a:ext>
            </a:extLst>
          </p:cNvPr>
          <p:cNvPicPr>
            <a:picLocks noChangeAspect="1"/>
          </p:cNvPicPr>
          <p:nvPr/>
        </p:nvPicPr>
        <p:blipFill rotWithShape="1">
          <a:blip r:embed="rId3"/>
          <a:srcRect l="1778" t="22079" b="67574"/>
          <a:stretch/>
        </p:blipFill>
        <p:spPr>
          <a:xfrm>
            <a:off x="2299667" y="3108253"/>
            <a:ext cx="3238235" cy="959268"/>
          </a:xfrm>
          <a:prstGeom prst="rect">
            <a:avLst/>
          </a:prstGeom>
        </p:spPr>
      </p:pic>
      <p:pic>
        <p:nvPicPr>
          <p:cNvPr id="6" name="Picture 5" descr="The main landing page of the GLOBE Eclipse tool.">
            <a:extLst>
              <a:ext uri="{FF2B5EF4-FFF2-40B4-BE49-F238E27FC236}">
                <a16:creationId xmlns:a16="http://schemas.microsoft.com/office/drawing/2014/main" id="{4C27FBBC-DED3-20DE-9C2E-324A337FDAD0}"/>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154846" y="54256"/>
            <a:ext cx="1790536" cy="5034987"/>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1D1651"/>
        </a:solidFill>
        <a:effectLst/>
      </p:bgPr>
    </p:bg>
    <p:spTree>
      <p:nvGrpSpPr>
        <p:cNvPr id="1" name="Shape 226"/>
        <p:cNvGrpSpPr/>
        <p:nvPr/>
      </p:nvGrpSpPr>
      <p:grpSpPr>
        <a:xfrm>
          <a:off x="0" y="0"/>
          <a:ext cx="0" cy="0"/>
          <a:chOff x="0" y="0"/>
          <a:chExt cx="0" cy="0"/>
        </a:xfrm>
      </p:grpSpPr>
      <p:sp>
        <p:nvSpPr>
          <p:cNvPr id="240" name="Google Shape;240;p26"/>
          <p:cNvSpPr txBox="1">
            <a:spLocks noGrp="1"/>
          </p:cNvSpPr>
          <p:nvPr>
            <p:ph type="title"/>
          </p:nvPr>
        </p:nvSpPr>
        <p:spPr>
          <a:xfrm>
            <a:off x="1965960" y="137160"/>
            <a:ext cx="7077456" cy="590893"/>
          </a:xfrm>
          <a:prstGeom prst="rect">
            <a:avLst/>
          </a:prstGeom>
          <a:noFill/>
          <a:ln>
            <a:noFill/>
            <a:prstDash/>
          </a:ln>
          <a:effectLst/>
        </p:spPr>
        <p:txBody>
          <a:bodyPr rot="0" spcFirstLastPara="1" vertOverflow="overflow" horzOverflow="overflow" vert="horz" wrap="square" lIns="68575" tIns="34275" rIns="68575" bIns="34275"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
                <a:schemeClr val="lt1"/>
              </a:buClr>
              <a:buSzPts val="2558"/>
              <a:buFont typeface="Arial"/>
              <a:buNone/>
              <a:tabLst/>
              <a:defRPr/>
            </a:pPr>
            <a:r>
              <a:rPr kumimoji="0" lang="en-US" sz="2800" b="0" i="0" u="none" strike="noStrike" kern="0" cap="none" spc="0" normalizeH="0" baseline="0" noProof="0" dirty="0">
                <a:ln>
                  <a:noFill/>
                </a:ln>
                <a:solidFill>
                  <a:schemeClr val="lt1"/>
                </a:solidFill>
                <a:effectLst/>
                <a:uLnTx/>
                <a:uFillTx/>
                <a:ea typeface="Oswald"/>
                <a:cs typeface="Oswald"/>
                <a:sym typeface="Oswald"/>
              </a:rPr>
              <a:t>Using the App: Entering Temperature Data</a:t>
            </a:r>
            <a:endParaRPr kumimoji="0" lang="en-US" sz="2800" b="0" i="0" u="none" strike="noStrike" kern="0" cap="none" spc="0" normalizeH="0" baseline="0" noProof="0" dirty="0">
              <a:ln>
                <a:noFill/>
              </a:ln>
              <a:solidFill>
                <a:schemeClr val="dk1"/>
              </a:solidFill>
              <a:effectLst/>
              <a:uLnTx/>
              <a:uFillTx/>
              <a:ea typeface="Oswald"/>
              <a:cs typeface="Oswald"/>
              <a:sym typeface="Oswald"/>
            </a:endParaRPr>
          </a:p>
        </p:txBody>
      </p:sp>
      <p:sp>
        <p:nvSpPr>
          <p:cNvPr id="238" name="Google Shape;238;p26"/>
          <p:cNvSpPr/>
          <p:nvPr/>
        </p:nvSpPr>
        <p:spPr>
          <a:xfrm>
            <a:off x="2461821" y="2784682"/>
            <a:ext cx="3792900" cy="20082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800" dirty="0">
                <a:solidFill>
                  <a:schemeClr val="lt1"/>
                </a:solidFill>
                <a:latin typeface="+mn-lt"/>
                <a:ea typeface="Helvetica Neue"/>
                <a:cs typeface="Arial" panose="020B0604020202020204" pitchFamily="34" charset="0"/>
                <a:sym typeface="Helvetica Neue"/>
              </a:rPr>
              <a:t>Display shows a countdown to the time for the next observation, or “Enter Data Now” when it’s time to collect another air temperature measurement. Tapping “Enter Data Now” brings up a selection menu for temperature values (right).</a:t>
            </a:r>
            <a:endParaRPr sz="1100" dirty="0">
              <a:latin typeface="+mn-lt"/>
            </a:endParaRPr>
          </a:p>
        </p:txBody>
      </p:sp>
      <p:pic>
        <p:nvPicPr>
          <p:cNvPr id="228" name="Google Shape;228;p26" descr="Countdown for the next observation, in this case coming in nine minutes and 18 seconds"/>
          <p:cNvPicPr preferRelativeResize="0"/>
          <p:nvPr/>
        </p:nvPicPr>
        <p:blipFill rotWithShape="1">
          <a:blip r:embed="rId3">
            <a:alphaModFix/>
          </a:blip>
          <a:srcRect t="63574" b="22291"/>
          <a:stretch/>
        </p:blipFill>
        <p:spPr>
          <a:xfrm>
            <a:off x="2770376" y="811873"/>
            <a:ext cx="3037950" cy="763435"/>
          </a:xfrm>
          <a:prstGeom prst="rect">
            <a:avLst/>
          </a:prstGeom>
          <a:noFill/>
          <a:ln>
            <a:noFill/>
          </a:ln>
        </p:spPr>
      </p:pic>
      <p:pic>
        <p:nvPicPr>
          <p:cNvPr id="227" name="Google Shape;227;p26" descr="Button indicating that it's time to enter data now."/>
          <p:cNvPicPr preferRelativeResize="0"/>
          <p:nvPr/>
        </p:nvPicPr>
        <p:blipFill rotWithShape="1">
          <a:blip r:embed="rId4">
            <a:alphaModFix/>
          </a:blip>
          <a:srcRect t="77894"/>
          <a:stretch/>
        </p:blipFill>
        <p:spPr>
          <a:xfrm>
            <a:off x="2760583" y="1744787"/>
            <a:ext cx="3043837" cy="826963"/>
          </a:xfrm>
          <a:prstGeom prst="rect">
            <a:avLst/>
          </a:prstGeom>
          <a:noFill/>
          <a:ln>
            <a:noFill/>
          </a:ln>
        </p:spPr>
      </p:pic>
      <p:pic>
        <p:nvPicPr>
          <p:cNvPr id="239" name="Google Shape;239;p26" descr="A dropdown menu allowing selection of the current air temperature."/>
          <p:cNvPicPr preferRelativeResize="0"/>
          <p:nvPr/>
        </p:nvPicPr>
        <p:blipFill rotWithShape="1">
          <a:blip r:embed="rId5">
            <a:alphaModFix/>
          </a:blip>
          <a:srcRect t="4581" b="8519"/>
          <a:stretch/>
        </p:blipFill>
        <p:spPr>
          <a:xfrm>
            <a:off x="6383418" y="832746"/>
            <a:ext cx="2446202" cy="3779122"/>
          </a:xfrm>
          <a:prstGeom prst="rect">
            <a:avLst/>
          </a:prstGeom>
          <a:noFill/>
          <a:ln>
            <a:noFill/>
          </a:ln>
        </p:spPr>
      </p:pic>
      <p:pic>
        <p:nvPicPr>
          <p:cNvPr id="6" name="Picture 5">
            <a:extLst>
              <a:ext uri="{FF2B5EF4-FFF2-40B4-BE49-F238E27FC236}">
                <a16:creationId xmlns:a16="http://schemas.microsoft.com/office/drawing/2014/main" id="{61956C34-CCBC-D5C8-9E1C-F02DA3CB9FE1}"/>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54846" y="54256"/>
            <a:ext cx="1790536" cy="5034987"/>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1D1651"/>
        </a:solidFill>
        <a:effectLst/>
      </p:bgPr>
    </p:bg>
    <p:spTree>
      <p:nvGrpSpPr>
        <p:cNvPr id="1" name="Shape 245"/>
        <p:cNvGrpSpPr/>
        <p:nvPr/>
      </p:nvGrpSpPr>
      <p:grpSpPr>
        <a:xfrm>
          <a:off x="0" y="0"/>
          <a:ext cx="0" cy="0"/>
          <a:chOff x="0" y="0"/>
          <a:chExt cx="0" cy="0"/>
        </a:xfrm>
      </p:grpSpPr>
      <p:sp>
        <p:nvSpPr>
          <p:cNvPr id="260" name="Google Shape;260;p27"/>
          <p:cNvSpPr txBox="1">
            <a:spLocks noGrp="1"/>
          </p:cNvSpPr>
          <p:nvPr>
            <p:ph type="title"/>
          </p:nvPr>
        </p:nvSpPr>
        <p:spPr>
          <a:xfrm>
            <a:off x="1965960" y="137160"/>
            <a:ext cx="6126164" cy="512064"/>
          </a:xfrm>
          <a:prstGeom prst="rect">
            <a:avLst/>
          </a:prstGeom>
          <a:noFill/>
          <a:ln>
            <a:noFill/>
            <a:prstDash/>
          </a:ln>
          <a:effectLst/>
        </p:spPr>
        <p:txBody>
          <a:bodyPr rot="0" spcFirstLastPara="1" vertOverflow="overflow" horzOverflow="overflow" vert="horz" wrap="square" lIns="68575" tIns="34275" rIns="68575" bIns="34275" numCol="1" spcCol="0" rtlCol="0" fromWordArt="0" anchor="b"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
                <a:schemeClr val="lt1"/>
              </a:buClr>
              <a:buSzPts val="3300"/>
              <a:buFont typeface="Arial"/>
              <a:buNone/>
              <a:tabLst/>
              <a:defRPr/>
            </a:pPr>
            <a:r>
              <a:rPr kumimoji="0" lang="en-US" sz="2800" b="0" i="0" u="none" strike="noStrike" kern="0" cap="none" spc="0" normalizeH="0" baseline="0" noProof="0" dirty="0">
                <a:ln>
                  <a:noFill/>
                </a:ln>
                <a:solidFill>
                  <a:schemeClr val="lt1"/>
                </a:solidFill>
                <a:effectLst/>
                <a:uLnTx/>
                <a:uFillTx/>
                <a:ea typeface="Oswald"/>
                <a:cs typeface="Oswald"/>
                <a:sym typeface="Oswald"/>
              </a:rPr>
              <a:t>Using the App: Review/Edit Data</a:t>
            </a:r>
            <a:endParaRPr kumimoji="0" lang="en-US" sz="2800" b="0" i="0" u="none" strike="noStrike" kern="0" cap="none" spc="0" normalizeH="0" baseline="0" noProof="0" dirty="0">
              <a:ln>
                <a:noFill/>
              </a:ln>
              <a:solidFill>
                <a:schemeClr val="dk1"/>
              </a:solidFill>
              <a:effectLst/>
              <a:uLnTx/>
              <a:uFillTx/>
              <a:ea typeface="Oswald"/>
              <a:cs typeface="Oswald"/>
              <a:sym typeface="Oswald"/>
            </a:endParaRPr>
          </a:p>
        </p:txBody>
      </p:sp>
      <p:sp>
        <p:nvSpPr>
          <p:cNvPr id="247" name="Google Shape;247;p27"/>
          <p:cNvSpPr/>
          <p:nvPr/>
        </p:nvSpPr>
        <p:spPr>
          <a:xfrm>
            <a:off x="2344740" y="2533338"/>
            <a:ext cx="3327341" cy="1454214"/>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800" dirty="0">
                <a:solidFill>
                  <a:schemeClr val="lt1"/>
                </a:solidFill>
                <a:latin typeface="+mn-lt"/>
                <a:ea typeface="Helvetica Neue"/>
                <a:cs typeface="Arial" panose="020B0604020202020204" pitchFamily="34" charset="0"/>
                <a:sym typeface="Helvetica Neue"/>
              </a:rPr>
              <a:t>The  graph icon goes to a listing of previously collected air temperature data, with options to edit or delete data points if needed.</a:t>
            </a:r>
            <a:endParaRPr sz="1100" dirty="0">
              <a:latin typeface="+mn-lt"/>
            </a:endParaRPr>
          </a:p>
        </p:txBody>
      </p:sp>
      <p:pic>
        <p:nvPicPr>
          <p:cNvPr id="5" name="Picture 4" descr="A bar graph icon with a notification of the number of data points collected so far.">
            <a:extLst>
              <a:ext uri="{FF2B5EF4-FFF2-40B4-BE49-F238E27FC236}">
                <a16:creationId xmlns:a16="http://schemas.microsoft.com/office/drawing/2014/main" id="{F4B23C17-3641-12FE-D57F-5D72FB726496}"/>
              </a:ext>
              <a:ext uri="{C183D7F6-B498-43B3-948B-1728B52AA6E4}">
                <adec:decorative xmlns:adec="http://schemas.microsoft.com/office/drawing/2017/decorative" val="0"/>
              </a:ext>
            </a:extLst>
          </p:cNvPr>
          <p:cNvPicPr>
            <a:picLocks noChangeAspect="1"/>
          </p:cNvPicPr>
          <p:nvPr/>
        </p:nvPicPr>
        <p:blipFill rotWithShape="1">
          <a:blip r:embed="rId3"/>
          <a:srcRect l="65811" t="22079" b="67574"/>
          <a:stretch/>
        </p:blipFill>
        <p:spPr>
          <a:xfrm>
            <a:off x="3192825" y="1027712"/>
            <a:ext cx="1127177" cy="959268"/>
          </a:xfrm>
          <a:prstGeom prst="rect">
            <a:avLst/>
          </a:prstGeom>
        </p:spPr>
      </p:pic>
      <p:pic>
        <p:nvPicPr>
          <p:cNvPr id="4" name="Picture 3" descr="A data review page that lists all of the the measurements taken thus far and the time they were collected, and with the option to edit or delete each individual data point.">
            <a:extLst>
              <a:ext uri="{FF2B5EF4-FFF2-40B4-BE49-F238E27FC236}">
                <a16:creationId xmlns:a16="http://schemas.microsoft.com/office/drawing/2014/main" id="{AA5CCE62-D0A7-36F9-3630-CD889CDD5FD3}"/>
              </a:ext>
            </a:extLst>
          </p:cNvPr>
          <p:cNvPicPr>
            <a:picLocks noChangeAspect="1"/>
          </p:cNvPicPr>
          <p:nvPr/>
        </p:nvPicPr>
        <p:blipFill>
          <a:blip r:embed="rId4"/>
          <a:stretch>
            <a:fillRect/>
          </a:stretch>
        </p:blipFill>
        <p:spPr>
          <a:xfrm>
            <a:off x="5567445" y="793438"/>
            <a:ext cx="3225800" cy="3479800"/>
          </a:xfrm>
          <a:prstGeom prst="rect">
            <a:avLst/>
          </a:prstGeom>
        </p:spPr>
      </p:pic>
      <p:pic>
        <p:nvPicPr>
          <p:cNvPr id="3" name="Picture 2">
            <a:extLst>
              <a:ext uri="{FF2B5EF4-FFF2-40B4-BE49-F238E27FC236}">
                <a16:creationId xmlns:a16="http://schemas.microsoft.com/office/drawing/2014/main" id="{E6CDB3E0-D6A1-54FE-1C05-56C98BE4510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54846" y="54256"/>
            <a:ext cx="1790536" cy="5034987"/>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1D1651"/>
        </a:solidFill>
        <a:effectLst/>
      </p:bgPr>
    </p:bg>
    <p:spTree>
      <p:nvGrpSpPr>
        <p:cNvPr id="1" name="Shape 265"/>
        <p:cNvGrpSpPr/>
        <p:nvPr/>
      </p:nvGrpSpPr>
      <p:grpSpPr>
        <a:xfrm>
          <a:off x="0" y="0"/>
          <a:ext cx="0" cy="0"/>
          <a:chOff x="0" y="0"/>
          <a:chExt cx="0" cy="0"/>
        </a:xfrm>
      </p:grpSpPr>
      <p:sp>
        <p:nvSpPr>
          <p:cNvPr id="277" name="Google Shape;277;p28"/>
          <p:cNvSpPr txBox="1">
            <a:spLocks noGrp="1"/>
          </p:cNvSpPr>
          <p:nvPr>
            <p:ph type="title"/>
          </p:nvPr>
        </p:nvSpPr>
        <p:spPr>
          <a:xfrm>
            <a:off x="1965960" y="137160"/>
            <a:ext cx="5848200" cy="525924"/>
          </a:xfrm>
          <a:prstGeom prst="rect">
            <a:avLst/>
          </a:prstGeom>
          <a:noFill/>
          <a:ln>
            <a:noFill/>
            <a:prstDash/>
          </a:ln>
          <a:effectLst/>
        </p:spPr>
        <p:txBody>
          <a:bodyPr rot="0" spcFirstLastPara="1" vertOverflow="overflow" horzOverflow="overflow" vert="horz" wrap="square" lIns="68575" tIns="34275" rIns="68575" bIns="34275" numCol="1" spcCol="0" rtlCol="0" fromWordArt="0" anchor="b" anchorCtr="0" forceAA="0" compatLnSpc="1">
            <a:prstTxWarp prst="textNoShape">
              <a:avLst/>
            </a:prstTxWarp>
            <a:normAutofit/>
          </a:bodyPr>
          <a:lstStyle/>
          <a:p>
            <a:pPr marL="0" marR="0" lvl="0" indent="0" algn="l" defTabSz="914400" rtl="0" eaLnBrk="1" fontAlgn="auto" latinLnBrk="0" hangingPunct="1">
              <a:lnSpc>
                <a:spcPct val="90000"/>
              </a:lnSpc>
              <a:spcBef>
                <a:spcPts val="0"/>
              </a:spcBef>
              <a:spcAft>
                <a:spcPts val="0"/>
              </a:spcAft>
              <a:buClr>
                <a:schemeClr val="lt1"/>
              </a:buClr>
              <a:buSzPts val="3300"/>
              <a:buFont typeface="Arial"/>
              <a:buNone/>
              <a:tabLst/>
              <a:defRPr/>
            </a:pPr>
            <a:r>
              <a:rPr kumimoji="0" lang="en-US" sz="2800" b="0" i="0" u="none" strike="noStrike" kern="0" cap="none" spc="0" normalizeH="0" baseline="0" noProof="0" dirty="0">
                <a:ln>
                  <a:noFill/>
                </a:ln>
                <a:solidFill>
                  <a:schemeClr val="lt1"/>
                </a:solidFill>
                <a:effectLst/>
                <a:uLnTx/>
                <a:uFillTx/>
                <a:ea typeface="Oswald"/>
                <a:cs typeface="Oswald"/>
                <a:sym typeface="Oswald"/>
              </a:rPr>
              <a:t>Using the App: Clouds Data</a:t>
            </a:r>
            <a:endParaRPr kumimoji="0" lang="en-US" sz="2800" b="0" i="0" u="none" strike="noStrike" kern="0" cap="none" spc="0" normalizeH="0" baseline="0" noProof="0" dirty="0">
              <a:ln>
                <a:noFill/>
              </a:ln>
              <a:solidFill>
                <a:schemeClr val="dk1"/>
              </a:solidFill>
              <a:effectLst/>
              <a:uLnTx/>
              <a:uFillTx/>
              <a:ea typeface="Oswald"/>
              <a:cs typeface="Oswald"/>
              <a:sym typeface="Oswald"/>
            </a:endParaRPr>
          </a:p>
        </p:txBody>
      </p:sp>
      <p:sp>
        <p:nvSpPr>
          <p:cNvPr id="276" name="Google Shape;276;p28"/>
          <p:cNvSpPr/>
          <p:nvPr/>
        </p:nvSpPr>
        <p:spPr>
          <a:xfrm>
            <a:off x="2687894" y="2905406"/>
            <a:ext cx="5848200" cy="14541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800" dirty="0">
                <a:solidFill>
                  <a:schemeClr val="lt1"/>
                </a:solidFill>
                <a:latin typeface="+mn-lt"/>
                <a:ea typeface="Helvetica Neue"/>
                <a:cs typeface="Arial" panose="020B0604020202020204" pitchFamily="34" charset="0"/>
                <a:sym typeface="Helvetica Neue"/>
              </a:rPr>
              <a:t>Periodically, the app will also pop up a reminder to take an observation of clouds, although users are also encouraged to take an observation at any time if they notice something changing in the cloud conditions (New Cloud Observation button).</a:t>
            </a:r>
            <a:endParaRPr sz="1100" dirty="0">
              <a:latin typeface="+mn-lt"/>
            </a:endParaRPr>
          </a:p>
        </p:txBody>
      </p:sp>
      <p:pic>
        <p:nvPicPr>
          <p:cNvPr id="275" name="Google Shape;275;p28" descr="Pop-up screen with the text &quot;Would you like to perform a clouds observation now?&quot;"/>
          <p:cNvPicPr preferRelativeResize="0"/>
          <p:nvPr/>
        </p:nvPicPr>
        <p:blipFill rotWithShape="1">
          <a:blip r:embed="rId3">
            <a:alphaModFix/>
          </a:blip>
          <a:srcRect l="3399" t="34906" r="3217" b="38032"/>
          <a:stretch/>
        </p:blipFill>
        <p:spPr>
          <a:xfrm>
            <a:off x="2687894" y="1089301"/>
            <a:ext cx="2701812" cy="1389888"/>
          </a:xfrm>
          <a:prstGeom prst="rect">
            <a:avLst/>
          </a:prstGeom>
          <a:noFill/>
          <a:ln>
            <a:noFill/>
          </a:ln>
        </p:spPr>
      </p:pic>
      <p:pic>
        <p:nvPicPr>
          <p:cNvPr id="4" name="Picture 3" descr="Button for a New Cloud Observation">
            <a:extLst>
              <a:ext uri="{FF2B5EF4-FFF2-40B4-BE49-F238E27FC236}">
                <a16:creationId xmlns:a16="http://schemas.microsoft.com/office/drawing/2014/main" id="{844ACA84-5014-C5FE-F639-C3D30BC3CF56}"/>
              </a:ext>
              <a:ext uri="{C183D7F6-B498-43B3-948B-1728B52AA6E4}">
                <adec:decorative xmlns:adec="http://schemas.microsoft.com/office/drawing/2017/decorative" val="0"/>
              </a:ext>
            </a:extLst>
          </p:cNvPr>
          <p:cNvPicPr>
            <a:picLocks noChangeAspect="1"/>
          </p:cNvPicPr>
          <p:nvPr/>
        </p:nvPicPr>
        <p:blipFill rotWithShape="1">
          <a:blip r:embed="rId4"/>
          <a:srcRect t="85106" b="5465"/>
          <a:stretch/>
        </p:blipFill>
        <p:spPr>
          <a:xfrm>
            <a:off x="5611994" y="1426074"/>
            <a:ext cx="2701812" cy="716341"/>
          </a:xfrm>
          <a:prstGeom prst="rect">
            <a:avLst/>
          </a:prstGeom>
        </p:spPr>
      </p:pic>
      <p:pic>
        <p:nvPicPr>
          <p:cNvPr id="2" name="Picture 1">
            <a:extLst>
              <a:ext uri="{FF2B5EF4-FFF2-40B4-BE49-F238E27FC236}">
                <a16:creationId xmlns:a16="http://schemas.microsoft.com/office/drawing/2014/main" id="{1E529599-D482-46F1-1724-B9DEE204AE2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54846" y="54256"/>
            <a:ext cx="1790536" cy="5034987"/>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29"/>
          <p:cNvSpPr txBox="1">
            <a:spLocks noGrp="1"/>
          </p:cNvSpPr>
          <p:nvPr>
            <p:ph type="title"/>
          </p:nvPr>
        </p:nvSpPr>
        <p:spPr>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lt1"/>
              </a:buClr>
              <a:buSzPts val="3300"/>
              <a:buFont typeface="Arial"/>
              <a:buNone/>
            </a:pPr>
            <a:r>
              <a:rPr lang="en" sz="2800" dirty="0"/>
              <a:t>Taking a Clouds Observation</a:t>
            </a:r>
            <a:endParaRPr sz="2800" dirty="0"/>
          </a:p>
        </p:txBody>
      </p:sp>
      <p:sp>
        <p:nvSpPr>
          <p:cNvPr id="284" name="Google Shape;284;p29"/>
          <p:cNvSpPr txBox="1">
            <a:spLocks noGrp="1"/>
          </p:cNvSpPr>
          <p:nvPr>
            <p:ph type="body" idx="1"/>
          </p:nvPr>
        </p:nvSpPr>
        <p:spPr>
          <a:xfrm>
            <a:off x="2720798" y="786551"/>
            <a:ext cx="2678152" cy="2476501"/>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800"/>
              </a:spcBef>
              <a:spcAft>
                <a:spcPts val="0"/>
              </a:spcAft>
              <a:buClr>
                <a:schemeClr val="dk1"/>
              </a:buClr>
              <a:buSzPts val="800"/>
              <a:buNone/>
            </a:pPr>
            <a:r>
              <a:rPr lang="en" sz="1800" dirty="0"/>
              <a:t>Steps to observe:</a:t>
            </a:r>
            <a:endParaRPr sz="1800" dirty="0"/>
          </a:p>
          <a:p>
            <a:pPr marL="177800" lvl="0" indent="-177800" algn="l" rtl="0">
              <a:lnSpc>
                <a:spcPct val="90000"/>
              </a:lnSpc>
              <a:spcBef>
                <a:spcPts val="1600"/>
              </a:spcBef>
              <a:spcAft>
                <a:spcPts val="0"/>
              </a:spcAft>
              <a:buClr>
                <a:schemeClr val="lt1"/>
              </a:buClr>
              <a:buSzPts val="1800"/>
              <a:buChar char="•"/>
            </a:pPr>
            <a:r>
              <a:rPr lang="en" sz="1800" dirty="0"/>
              <a:t>Overall cloud cover</a:t>
            </a:r>
            <a:endParaRPr sz="1800" dirty="0"/>
          </a:p>
          <a:p>
            <a:pPr marL="177800" lvl="0" indent="-177800" algn="l" rtl="0">
              <a:lnSpc>
                <a:spcPct val="90000"/>
              </a:lnSpc>
              <a:spcBef>
                <a:spcPts val="800"/>
              </a:spcBef>
              <a:spcAft>
                <a:spcPts val="0"/>
              </a:spcAft>
              <a:buClr>
                <a:schemeClr val="lt1"/>
              </a:buClr>
              <a:buSzPts val="1800"/>
              <a:buChar char="•"/>
            </a:pPr>
            <a:r>
              <a:rPr lang="en" sz="1800" dirty="0"/>
              <a:t>Sky conditions</a:t>
            </a:r>
            <a:endParaRPr sz="1800" dirty="0"/>
          </a:p>
          <a:p>
            <a:pPr marL="177800" lvl="0" indent="-177800" algn="l" rtl="0">
              <a:lnSpc>
                <a:spcPct val="90000"/>
              </a:lnSpc>
              <a:spcBef>
                <a:spcPts val="800"/>
              </a:spcBef>
              <a:spcAft>
                <a:spcPts val="0"/>
              </a:spcAft>
              <a:buClr>
                <a:schemeClr val="lt1"/>
              </a:buClr>
              <a:buSzPts val="1800"/>
              <a:buChar char="•"/>
            </a:pPr>
            <a:r>
              <a:rPr lang="en" sz="1800" dirty="0"/>
              <a:t>Cloud types, cloud cover, and opacity by height</a:t>
            </a:r>
            <a:endParaRPr sz="1800" dirty="0"/>
          </a:p>
          <a:p>
            <a:pPr marL="177800" lvl="0" indent="-177800" algn="l" rtl="0">
              <a:lnSpc>
                <a:spcPct val="90000"/>
              </a:lnSpc>
              <a:spcBef>
                <a:spcPts val="800"/>
              </a:spcBef>
              <a:spcAft>
                <a:spcPts val="0"/>
              </a:spcAft>
              <a:buClr>
                <a:schemeClr val="lt1"/>
              </a:buClr>
              <a:buSzPts val="1800"/>
              <a:buChar char="•"/>
            </a:pPr>
            <a:r>
              <a:rPr lang="en" sz="1800" dirty="0"/>
              <a:t>Take photos</a:t>
            </a:r>
            <a:endParaRPr sz="1800" dirty="0"/>
          </a:p>
          <a:p>
            <a:pPr marL="0" lvl="0" indent="0" algn="l" rtl="0">
              <a:lnSpc>
                <a:spcPct val="90000"/>
              </a:lnSpc>
              <a:spcBef>
                <a:spcPts val="1600"/>
              </a:spcBef>
              <a:spcAft>
                <a:spcPts val="0"/>
              </a:spcAft>
              <a:buClr>
                <a:schemeClr val="dk1"/>
              </a:buClr>
              <a:buSzPts val="800"/>
              <a:buNone/>
            </a:pPr>
            <a:endParaRPr sz="1800" dirty="0"/>
          </a:p>
          <a:p>
            <a:pPr marL="0" lvl="0" indent="0" algn="l" rtl="0">
              <a:lnSpc>
                <a:spcPct val="90000"/>
              </a:lnSpc>
              <a:spcBef>
                <a:spcPts val="1600"/>
              </a:spcBef>
              <a:spcAft>
                <a:spcPts val="1600"/>
              </a:spcAft>
              <a:buClr>
                <a:schemeClr val="lt1"/>
              </a:buClr>
              <a:buSzPts val="1800"/>
              <a:buNone/>
            </a:pPr>
            <a:endParaRPr sz="1800" dirty="0"/>
          </a:p>
        </p:txBody>
      </p:sp>
      <p:pic>
        <p:nvPicPr>
          <p:cNvPr id="285" name="Google Shape;285;p29" descr="Landing page of the GLOBE Clouds tool, with buttons for New Cloud Observation, Review/Send My Cloud Observations, Check Satellite Flyovers, etc."/>
          <p:cNvPicPr preferRelativeResize="0"/>
          <p:nvPr/>
        </p:nvPicPr>
        <p:blipFill rotWithShape="1">
          <a:blip r:embed="rId5">
            <a:alphaModFix/>
          </a:blip>
          <a:srcRect/>
          <a:stretch/>
        </p:blipFill>
        <p:spPr>
          <a:xfrm>
            <a:off x="333050" y="1039300"/>
            <a:ext cx="2340675" cy="3667050"/>
          </a:xfrm>
          <a:prstGeom prst="rect">
            <a:avLst/>
          </a:prstGeom>
          <a:noFill/>
          <a:ln>
            <a:noFill/>
          </a:ln>
        </p:spPr>
      </p:pic>
      <p:pic>
        <p:nvPicPr>
          <p:cNvPr id="5" name="Picture 4" descr="Series of screenshots from some of the steps for taking a Clouds observation, including identifying cloud types, indicating cloud cover, and noting sky color and visibility.">
            <a:extLst>
              <a:ext uri="{FF2B5EF4-FFF2-40B4-BE49-F238E27FC236}">
                <a16:creationId xmlns:a16="http://schemas.microsoft.com/office/drawing/2014/main" id="{D4BEECAA-E3AD-8B5E-3B62-EDFB371C3A10}"/>
              </a:ext>
            </a:extLst>
          </p:cNvPr>
          <p:cNvPicPr>
            <a:picLocks noChangeAspect="1"/>
          </p:cNvPicPr>
          <p:nvPr/>
        </p:nvPicPr>
        <p:blipFill>
          <a:blip r:embed="rId6"/>
          <a:stretch>
            <a:fillRect/>
          </a:stretch>
        </p:blipFill>
        <p:spPr>
          <a:xfrm>
            <a:off x="5425165" y="228600"/>
            <a:ext cx="3568700" cy="4686300"/>
          </a:xfrm>
          <a:prstGeom prst="rect">
            <a:avLst/>
          </a:prstGeom>
        </p:spPr>
      </p:pic>
      <p:pic>
        <p:nvPicPr>
          <p:cNvPr id="2" name="CloudsTakingPhotos.mp4" descr="The west-facing screen from the automatic photo mode in the GLOBE Clouds tool. Lining up the directional indicator with the open circle in the middle of the screen will automatically take the photo in that direction.">
            <a:hlinkClick r:id="" action="ppaction://media"/>
            <a:extLst>
              <a:ext uri="{FF2B5EF4-FFF2-40B4-BE49-F238E27FC236}">
                <a16:creationId xmlns:a16="http://schemas.microsoft.com/office/drawing/2014/main" id="{295AB08D-0DAD-E467-2E44-10739C3C1ACA}"/>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175041" y="3442413"/>
            <a:ext cx="3295236" cy="15257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6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1D1651"/>
        </a:solidFill>
        <a:effectLst/>
      </p:bgPr>
    </p:bg>
    <p:spTree>
      <p:nvGrpSpPr>
        <p:cNvPr id="1" name="Shape 295"/>
        <p:cNvGrpSpPr/>
        <p:nvPr/>
      </p:nvGrpSpPr>
      <p:grpSpPr>
        <a:xfrm>
          <a:off x="0" y="0"/>
          <a:ext cx="0" cy="0"/>
          <a:chOff x="0" y="0"/>
          <a:chExt cx="0" cy="0"/>
        </a:xfrm>
      </p:grpSpPr>
      <p:sp>
        <p:nvSpPr>
          <p:cNvPr id="309" name="Google Shape;309;p30"/>
          <p:cNvSpPr txBox="1">
            <a:spLocks noGrp="1"/>
          </p:cNvSpPr>
          <p:nvPr>
            <p:ph type="title"/>
          </p:nvPr>
        </p:nvSpPr>
        <p:spPr>
          <a:xfrm>
            <a:off x="1997294" y="135669"/>
            <a:ext cx="5994561" cy="591000"/>
          </a:xfrm>
          <a:prstGeom prst="rect">
            <a:avLst/>
          </a:prstGeom>
          <a:noFill/>
          <a:ln>
            <a:noFill/>
            <a:prstDash/>
          </a:ln>
          <a:effectLst/>
        </p:spPr>
        <p:txBody>
          <a:bodyPr rot="0" spcFirstLastPara="1" vertOverflow="overflow" horzOverflow="overflow" vert="horz" wrap="square" lIns="68575" tIns="34275" rIns="68575" bIns="34275"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
                <a:schemeClr val="lt1"/>
              </a:buClr>
              <a:buSzPts val="3300"/>
              <a:buFont typeface="Arial"/>
              <a:buNone/>
              <a:tabLst/>
              <a:defRPr/>
            </a:pPr>
            <a:r>
              <a:rPr kumimoji="0" lang="en-US" sz="2800" b="0" i="0" u="none" strike="noStrike" kern="0" cap="none" spc="0" normalizeH="0" baseline="0" noProof="0" dirty="0">
                <a:ln>
                  <a:noFill/>
                </a:ln>
                <a:solidFill>
                  <a:schemeClr val="lt1"/>
                </a:solidFill>
                <a:effectLst/>
                <a:uLnTx/>
                <a:uFillTx/>
                <a:ea typeface="Oswald"/>
                <a:cs typeface="Oswald"/>
                <a:sym typeface="Oswald"/>
              </a:rPr>
              <a:t>Using the App: Graphing the Data</a:t>
            </a:r>
            <a:endParaRPr kumimoji="0" lang="en-US" sz="2800" b="0" i="0" u="none" strike="noStrike" kern="0" cap="none" spc="0" normalizeH="0" baseline="0" noProof="0" dirty="0">
              <a:ln>
                <a:noFill/>
              </a:ln>
              <a:solidFill>
                <a:schemeClr val="dk1"/>
              </a:solidFill>
              <a:effectLst/>
              <a:uLnTx/>
              <a:uFillTx/>
              <a:ea typeface="Oswald"/>
              <a:cs typeface="Oswald"/>
              <a:sym typeface="Oswald"/>
            </a:endParaRPr>
          </a:p>
        </p:txBody>
      </p:sp>
      <p:sp>
        <p:nvSpPr>
          <p:cNvPr id="305" name="Google Shape;305;p30"/>
          <p:cNvSpPr/>
          <p:nvPr/>
        </p:nvSpPr>
        <p:spPr>
          <a:xfrm>
            <a:off x="5906628" y="1598936"/>
            <a:ext cx="2999355" cy="1177215"/>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800" dirty="0">
                <a:solidFill>
                  <a:schemeClr val="lt1"/>
                </a:solidFill>
                <a:latin typeface="+mn-lt"/>
                <a:ea typeface="Helvetica Neue"/>
                <a:cs typeface="Arial" panose="020B0604020202020204" pitchFamily="34" charset="0"/>
                <a:sym typeface="Helvetica Neue"/>
              </a:rPr>
              <a:t>The graph will update as new data points are added, both for air temperature and overall cloud coverage. </a:t>
            </a:r>
            <a:endParaRPr sz="1100" dirty="0">
              <a:latin typeface="+mn-lt"/>
            </a:endParaRPr>
          </a:p>
        </p:txBody>
      </p:sp>
      <p:sp>
        <p:nvSpPr>
          <p:cNvPr id="308" name="Google Shape;308;p30"/>
          <p:cNvSpPr/>
          <p:nvPr/>
        </p:nvSpPr>
        <p:spPr>
          <a:xfrm>
            <a:off x="5980106" y="4101395"/>
            <a:ext cx="2999355" cy="900216"/>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800" dirty="0">
                <a:solidFill>
                  <a:schemeClr val="lt1"/>
                </a:solidFill>
                <a:latin typeface="+mn-lt"/>
                <a:ea typeface="Helvetica Neue"/>
                <a:cs typeface="Arial" panose="020B0604020202020204" pitchFamily="34" charset="0"/>
                <a:sym typeface="Helvetica Neue"/>
              </a:rPr>
              <a:t>The ”Share Graph” button allows easy sharing to social media.</a:t>
            </a:r>
            <a:endParaRPr sz="1100" dirty="0">
              <a:latin typeface="+mn-lt"/>
            </a:endParaRPr>
          </a:p>
        </p:txBody>
      </p:sp>
      <p:pic>
        <p:nvPicPr>
          <p:cNvPr id="2" name="Picture 1">
            <a:extLst>
              <a:ext uri="{FF2B5EF4-FFF2-40B4-BE49-F238E27FC236}">
                <a16:creationId xmlns:a16="http://schemas.microsoft.com/office/drawing/2014/main" id="{C6066336-C9F2-AB65-DD73-FBFD4824D48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54846" y="54256"/>
            <a:ext cx="1790536" cy="5034987"/>
          </a:xfrm>
          <a:prstGeom prst="rect">
            <a:avLst/>
          </a:prstGeom>
        </p:spPr>
      </p:pic>
      <p:pic>
        <p:nvPicPr>
          <p:cNvPr id="6148" name="Picture 4" descr="Sample graph pf air temperature data based on data from the eclipse on 21 August 2017. The graph shows the temperature dropping from about 32 degrees Celsius down to about 16 degrees over the course of an hour, then increasing again back to about 32 degrees over the next hour. At the bottom is a bar graph showing the reported cloud cover percentages over the same time period.">
            <a:extLst>
              <a:ext uri="{FF2B5EF4-FFF2-40B4-BE49-F238E27FC236}">
                <a16:creationId xmlns:a16="http://schemas.microsoft.com/office/drawing/2014/main" id="{120CB02F-675D-06D7-5D31-66F4958D9FD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248" t="24754" r="4731" b="30914"/>
          <a:stretch/>
        </p:blipFill>
        <p:spPr bwMode="auto">
          <a:xfrm>
            <a:off x="2690309" y="881968"/>
            <a:ext cx="2999355" cy="3159626"/>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Share Graph button">
            <a:extLst>
              <a:ext uri="{FF2B5EF4-FFF2-40B4-BE49-F238E27FC236}">
                <a16:creationId xmlns:a16="http://schemas.microsoft.com/office/drawing/2014/main" id="{A36421FB-8AF9-9D6B-B515-9A97BFE7662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9086" b="20047"/>
          <a:stretch/>
        </p:blipFill>
        <p:spPr bwMode="auto">
          <a:xfrm>
            <a:off x="2616499" y="4196893"/>
            <a:ext cx="3073165" cy="72234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D1651"/>
        </a:solidFill>
        <a:effectLst/>
      </p:bgPr>
    </p:bg>
    <p:spTree>
      <p:nvGrpSpPr>
        <p:cNvPr id="1" name="Shape 94"/>
        <p:cNvGrpSpPr/>
        <p:nvPr/>
      </p:nvGrpSpPr>
      <p:grpSpPr>
        <a:xfrm>
          <a:off x="0" y="0"/>
          <a:ext cx="0" cy="0"/>
          <a:chOff x="0" y="0"/>
          <a:chExt cx="0" cy="0"/>
        </a:xfrm>
      </p:grpSpPr>
      <p:sp>
        <p:nvSpPr>
          <p:cNvPr id="96" name="Google Shape;96;p15"/>
          <p:cNvSpPr txBox="1">
            <a:spLocks noGrp="1"/>
          </p:cNvSpPr>
          <p:nvPr>
            <p:ph type="title"/>
          </p:nvPr>
        </p:nvSpPr>
        <p:spPr>
          <a:xfrm>
            <a:off x="78093" y="114086"/>
            <a:ext cx="8881440" cy="807883"/>
          </a:xfrm>
          <a:prstGeom prst="rect">
            <a:avLst/>
          </a:prstGeom>
          <a:noFill/>
          <a:ln>
            <a:noFill/>
            <a:prstDash/>
          </a:ln>
          <a:effectLst/>
        </p:spPr>
        <p:txBody>
          <a:bodyPr rot="0" spcFirstLastPara="1" vertOverflow="overflow" horzOverflow="overflow" vert="horz" wrap="square" lIns="68575" tIns="34275" rIns="68575" bIns="3427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chemeClr val="lt1"/>
                </a:solidFill>
                <a:effectLst/>
                <a:uLnTx/>
                <a:uFillTx/>
                <a:latin typeface="Grandview" panose="020B0502040204020203" pitchFamily="34" charset="0"/>
                <a:ea typeface="Oswald"/>
                <a:cs typeface="Oswald"/>
                <a:sym typeface="Oswald"/>
              </a:rPr>
              <a:t>The Earth Science Angle: Study eclipses as a volunteer observer with GLOBE</a:t>
            </a:r>
          </a:p>
        </p:txBody>
      </p:sp>
      <p:sp>
        <p:nvSpPr>
          <p:cNvPr id="95" name="Google Shape;95;p15"/>
          <p:cNvSpPr txBox="1"/>
          <p:nvPr/>
        </p:nvSpPr>
        <p:spPr>
          <a:xfrm>
            <a:off x="4345077" y="971399"/>
            <a:ext cx="3910500" cy="29784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2100" u="none" strike="noStrike" cap="none" dirty="0">
                <a:solidFill>
                  <a:schemeClr val="lt1"/>
                </a:solidFill>
                <a:latin typeface="+mn-lt"/>
                <a:ea typeface="Helvetica Neue"/>
                <a:cs typeface="Arial" panose="020B0604020202020204" pitchFamily="34" charset="0"/>
                <a:sym typeface="Helvetica Neue"/>
              </a:rPr>
              <a:t>Energy from the Sun warms our planet, and changes in sunlight can also cause changes in temperature, clouds, and wind. What happens when the Sun is blocked by the Moon during an eclipse? How will the eclipse affect these solar-powered processes?</a:t>
            </a:r>
            <a:endParaRPr sz="2700" u="none" strike="noStrike" cap="none" dirty="0">
              <a:solidFill>
                <a:schemeClr val="lt1"/>
              </a:solidFill>
              <a:latin typeface="+mn-lt"/>
              <a:ea typeface="Helvetica Neue"/>
              <a:cs typeface="Arial" panose="020B0604020202020204" pitchFamily="34" charset="0"/>
              <a:sym typeface="Helvetica Neue"/>
            </a:endParaRPr>
          </a:p>
        </p:txBody>
      </p:sp>
      <p:sp>
        <p:nvSpPr>
          <p:cNvPr id="97" name="Google Shape;97;p15"/>
          <p:cNvSpPr txBox="1"/>
          <p:nvPr/>
        </p:nvSpPr>
        <p:spPr>
          <a:xfrm>
            <a:off x="4158225" y="4245426"/>
            <a:ext cx="4595100" cy="657300"/>
          </a:xfrm>
          <a:prstGeom prst="rect">
            <a:avLst/>
          </a:prstGeom>
          <a:noFill/>
          <a:ln>
            <a:noFill/>
          </a:ln>
        </p:spPr>
        <p:txBody>
          <a:bodyPr spcFirstLastPara="1" wrap="square" lIns="68575" tIns="34275" rIns="68575" bIns="34275" anchor="t" anchorCtr="0">
            <a:normAutofit/>
          </a:bodyPr>
          <a:lstStyle/>
          <a:p>
            <a:pPr marL="0" marR="0" lvl="0" indent="0" algn="l" rtl="0">
              <a:lnSpc>
                <a:spcPct val="100000"/>
              </a:lnSpc>
              <a:spcBef>
                <a:spcPts val="0"/>
              </a:spcBef>
              <a:spcAft>
                <a:spcPts val="0"/>
              </a:spcAft>
              <a:buClr>
                <a:schemeClr val="lt1"/>
              </a:buClr>
              <a:buSzPts val="1100"/>
              <a:buFont typeface="Arial"/>
              <a:buNone/>
            </a:pPr>
            <a:r>
              <a:rPr lang="en" sz="1100" u="none" dirty="0">
                <a:solidFill>
                  <a:schemeClr val="lt1"/>
                </a:solidFill>
                <a:latin typeface="+mn-lt"/>
                <a:ea typeface="Helvetica Neue"/>
                <a:cs typeface="Arial" panose="020B0604020202020204" pitchFamily="34" charset="0"/>
                <a:sym typeface="Helvetica Neue"/>
              </a:rPr>
              <a:t>Diagram from the front side of a one-page document outlining the changes that might be observed during a solar eclipse, which </a:t>
            </a:r>
            <a:r>
              <a:rPr lang="en" sz="1100" dirty="0">
                <a:solidFill>
                  <a:schemeClr val="lt1"/>
                </a:solidFill>
                <a:latin typeface="+mn-lt"/>
                <a:ea typeface="Helvetica Neue"/>
                <a:cs typeface="Arial" panose="020B0604020202020204" pitchFamily="34" charset="0"/>
                <a:sym typeface="Helvetica Neue"/>
              </a:rPr>
              <a:t>is</a:t>
            </a:r>
            <a:r>
              <a:rPr lang="en" sz="1100" u="none" dirty="0">
                <a:solidFill>
                  <a:schemeClr val="lt1"/>
                </a:solidFill>
                <a:latin typeface="+mn-lt"/>
                <a:ea typeface="Helvetica Neue"/>
                <a:cs typeface="Arial" panose="020B0604020202020204" pitchFamily="34" charset="0"/>
                <a:sym typeface="Helvetica Neue"/>
              </a:rPr>
              <a:t> available on the </a:t>
            </a:r>
            <a:r>
              <a:rPr lang="en" sz="1100" u="sng" dirty="0">
                <a:solidFill>
                  <a:schemeClr val="hlink"/>
                </a:solidFill>
                <a:latin typeface="+mn-lt"/>
                <a:ea typeface="Helvetica Neue"/>
                <a:cs typeface="Arial" panose="020B0604020202020204" pitchFamily="34" charset="0"/>
                <a:sym typeface="Helvetica Neue"/>
                <a:hlinkClick r:id="rId3"/>
              </a:rPr>
              <a:t>GLOBE Observer Eclipse website</a:t>
            </a:r>
            <a:r>
              <a:rPr lang="en" sz="1100" u="none" dirty="0">
                <a:solidFill>
                  <a:schemeClr val="lt1"/>
                </a:solidFill>
                <a:latin typeface="+mn-lt"/>
                <a:ea typeface="Helvetica Neue"/>
                <a:cs typeface="Arial" panose="020B0604020202020204" pitchFamily="34" charset="0"/>
                <a:sym typeface="Helvetica Neue"/>
              </a:rPr>
              <a:t>.</a:t>
            </a:r>
            <a:endParaRPr sz="1100" dirty="0">
              <a:latin typeface="+mn-lt"/>
            </a:endParaRPr>
          </a:p>
        </p:txBody>
      </p:sp>
      <p:pic>
        <p:nvPicPr>
          <p:cNvPr id="98" name="Google Shape;98;p15" descr="A diagram illustrating the atmospheric processes that may be impacted by an eclipse: air temperature, clouds, and wind."/>
          <p:cNvPicPr preferRelativeResize="0"/>
          <p:nvPr/>
        </p:nvPicPr>
        <p:blipFill>
          <a:blip r:embed="rId4">
            <a:alphaModFix/>
          </a:blip>
          <a:stretch>
            <a:fillRect/>
          </a:stretch>
        </p:blipFill>
        <p:spPr>
          <a:xfrm>
            <a:off x="732974" y="971399"/>
            <a:ext cx="3078053" cy="40020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1D1651"/>
        </a:solidFill>
        <a:effectLst/>
      </p:bgPr>
    </p:bg>
    <p:spTree>
      <p:nvGrpSpPr>
        <p:cNvPr id="1" name="Shape 314"/>
        <p:cNvGrpSpPr/>
        <p:nvPr/>
      </p:nvGrpSpPr>
      <p:grpSpPr>
        <a:xfrm>
          <a:off x="0" y="0"/>
          <a:ext cx="0" cy="0"/>
          <a:chOff x="0" y="0"/>
          <a:chExt cx="0" cy="0"/>
        </a:xfrm>
      </p:grpSpPr>
      <p:sp>
        <p:nvSpPr>
          <p:cNvPr id="2" name="Google Shape;309;p30">
            <a:extLst>
              <a:ext uri="{FF2B5EF4-FFF2-40B4-BE49-F238E27FC236}">
                <a16:creationId xmlns:a16="http://schemas.microsoft.com/office/drawing/2014/main" id="{79B50C3C-4B44-11EA-80FD-FE71229DE53E}"/>
              </a:ext>
            </a:extLst>
          </p:cNvPr>
          <p:cNvSpPr txBox="1">
            <a:spLocks noGrp="1"/>
          </p:cNvSpPr>
          <p:nvPr>
            <p:ph type="title"/>
          </p:nvPr>
        </p:nvSpPr>
        <p:spPr>
          <a:xfrm>
            <a:off x="6377040" y="99478"/>
            <a:ext cx="2337192" cy="591000"/>
          </a:xfrm>
          <a:prstGeom prst="rect">
            <a:avLst/>
          </a:prstGeom>
          <a:noFill/>
          <a:ln>
            <a:noFill/>
            <a:prstDash/>
          </a:ln>
          <a:effectLst/>
        </p:spPr>
        <p:txBody>
          <a:bodyPr rot="0" spcFirstLastPara="1" vertOverflow="overflow" horzOverflow="overflow" vert="horz" wrap="square" lIns="68575" tIns="34275" rIns="68575" bIns="34275"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3300"/>
              <a:buFont typeface="Arial"/>
              <a:buNone/>
              <a:defRPr sz="33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lt1"/>
              </a:buClr>
              <a:buSzPts val="3300"/>
              <a:buFont typeface="Arial"/>
              <a:buNone/>
              <a:tabLst/>
              <a:defRPr/>
            </a:pPr>
            <a:r>
              <a:rPr kumimoji="0" lang="en-US" sz="2800" b="0" i="0" u="none" strike="noStrike" kern="0" cap="none" spc="0" normalizeH="0" baseline="0" noProof="0" dirty="0">
                <a:ln>
                  <a:noFill/>
                </a:ln>
                <a:solidFill>
                  <a:schemeClr val="lt1"/>
                </a:solidFill>
                <a:effectLst/>
                <a:uLnTx/>
                <a:uFillTx/>
                <a:latin typeface="Grandview" panose="020B0502040204020203" pitchFamily="34" charset="0"/>
                <a:ea typeface="Oswald"/>
                <a:cs typeface="Oswald"/>
                <a:sym typeface="Oswald"/>
              </a:rPr>
              <a:t>Learn More</a:t>
            </a:r>
            <a:endParaRPr kumimoji="0" lang="en-US" sz="2800" b="0" i="0" u="none" strike="noStrike" kern="0" cap="none" spc="0" normalizeH="0" baseline="0" noProof="0" dirty="0">
              <a:ln>
                <a:noFill/>
              </a:ln>
              <a:solidFill>
                <a:schemeClr val="dk1"/>
              </a:solidFill>
              <a:effectLst/>
              <a:uLnTx/>
              <a:uFillTx/>
              <a:latin typeface="Grandview" panose="020B0502040204020203" pitchFamily="34" charset="0"/>
              <a:ea typeface="Oswald"/>
              <a:cs typeface="Oswald"/>
              <a:sym typeface="Oswald"/>
            </a:endParaRPr>
          </a:p>
        </p:txBody>
      </p:sp>
      <p:sp>
        <p:nvSpPr>
          <p:cNvPr id="316" name="Google Shape;316;p31"/>
          <p:cNvSpPr txBox="1"/>
          <p:nvPr/>
        </p:nvSpPr>
        <p:spPr>
          <a:xfrm>
            <a:off x="6013668" y="715629"/>
            <a:ext cx="2865000" cy="3146985"/>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2000" dirty="0">
                <a:solidFill>
                  <a:schemeClr val="lt1"/>
                </a:solidFill>
                <a:latin typeface="+mn-lt"/>
                <a:ea typeface="Helvetica Neue"/>
                <a:cs typeface="Arial" panose="020B0604020202020204" pitchFamily="34" charset="0"/>
                <a:sym typeface="Helvetica Neue"/>
              </a:rPr>
              <a:t>Find more details, including activity guides and extended opportunities for data collection, on the Eclipse page of the GLOBE Observer website, </a:t>
            </a:r>
            <a:endParaRPr sz="2000" dirty="0">
              <a:latin typeface="+mn-lt"/>
            </a:endParaRPr>
          </a:p>
          <a:p>
            <a:pPr marL="0" marR="0" lvl="0" indent="0" algn="ctr" rtl="0">
              <a:spcBef>
                <a:spcPts val="0"/>
              </a:spcBef>
              <a:spcAft>
                <a:spcPts val="0"/>
              </a:spcAft>
              <a:buNone/>
            </a:pPr>
            <a:r>
              <a:rPr lang="en" sz="2000" u="sng" dirty="0">
                <a:solidFill>
                  <a:schemeClr val="hlink"/>
                </a:solidFill>
                <a:latin typeface="+mn-lt"/>
                <a:ea typeface="Helvetica Neue"/>
                <a:cs typeface="Arial" panose="020B0604020202020204" pitchFamily="34" charset="0"/>
                <a:sym typeface="Helvetica Neue"/>
                <a:hlinkClick r:id="rId3"/>
              </a:rPr>
              <a:t>observer.globe.gov/ eclipse</a:t>
            </a:r>
            <a:r>
              <a:rPr lang="en" sz="2000" dirty="0">
                <a:solidFill>
                  <a:srgbClr val="DDEAF6"/>
                </a:solidFill>
                <a:latin typeface="+mn-lt"/>
                <a:ea typeface="Helvetica Neue"/>
                <a:cs typeface="Arial" panose="020B0604020202020204" pitchFamily="34" charset="0"/>
                <a:sym typeface="Helvetica Neue"/>
              </a:rPr>
              <a:t> </a:t>
            </a:r>
            <a:endParaRPr sz="2000" dirty="0">
              <a:solidFill>
                <a:srgbClr val="DDEAF6"/>
              </a:solidFill>
              <a:latin typeface="+mn-lt"/>
              <a:ea typeface="Helvetica Neue"/>
              <a:cs typeface="Arial" panose="020B0604020202020204" pitchFamily="34" charset="0"/>
              <a:sym typeface="Helvetica Neue"/>
            </a:endParaRPr>
          </a:p>
        </p:txBody>
      </p:sp>
      <p:pic>
        <p:nvPicPr>
          <p:cNvPr id="6" name="Picture 5" descr="QR code for observer.globe.gov/eclipse">
            <a:extLst>
              <a:ext uri="{FF2B5EF4-FFF2-40B4-BE49-F238E27FC236}">
                <a16:creationId xmlns:a16="http://schemas.microsoft.com/office/drawing/2014/main" id="{2A681AB8-513E-474E-D0D2-DDCEF9D65D45}"/>
              </a:ext>
            </a:extLst>
          </p:cNvPr>
          <p:cNvPicPr>
            <a:picLocks noChangeAspect="1"/>
          </p:cNvPicPr>
          <p:nvPr/>
        </p:nvPicPr>
        <p:blipFill>
          <a:blip r:embed="rId4"/>
          <a:stretch>
            <a:fillRect/>
          </a:stretch>
        </p:blipFill>
        <p:spPr>
          <a:xfrm>
            <a:off x="6875105" y="3887765"/>
            <a:ext cx="1142125" cy="1142125"/>
          </a:xfrm>
          <a:prstGeom prst="rect">
            <a:avLst/>
          </a:prstGeom>
        </p:spPr>
      </p:pic>
      <p:pic>
        <p:nvPicPr>
          <p:cNvPr id="4" name="Picture 3" descr="Screenshot of the Eclipse landing page on the GLOBE Observer website">
            <a:extLst>
              <a:ext uri="{FF2B5EF4-FFF2-40B4-BE49-F238E27FC236}">
                <a16:creationId xmlns:a16="http://schemas.microsoft.com/office/drawing/2014/main" id="{6156DC16-181C-E4C2-B710-623908F95FF4}"/>
              </a:ext>
            </a:extLst>
          </p:cNvPr>
          <p:cNvPicPr>
            <a:picLocks noChangeAspect="1"/>
          </p:cNvPicPr>
          <p:nvPr/>
        </p:nvPicPr>
        <p:blipFill>
          <a:blip r:embed="rId5"/>
          <a:stretch>
            <a:fillRect/>
          </a:stretch>
        </p:blipFill>
        <p:spPr>
          <a:xfrm>
            <a:off x="265333" y="203200"/>
            <a:ext cx="5748336" cy="4720882"/>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a:extLst>
              <a:ext uri="{FF2B5EF4-FFF2-40B4-BE49-F238E27FC236}">
                <a16:creationId xmlns:a16="http://schemas.microsoft.com/office/drawing/2014/main" id="{9F61E801-7A04-05C3-9C1C-5EC72C0C645F}"/>
              </a:ext>
            </a:extLst>
          </p:cNvPr>
          <p:cNvSpPr txBox="1">
            <a:spLocks noGrp="1"/>
          </p:cNvSpPr>
          <p:nvPr>
            <p:ph type="title" idx="4294967295"/>
          </p:nvPr>
        </p:nvSpPr>
        <p:spPr>
          <a:xfrm>
            <a:off x="5287616" y="247560"/>
            <a:ext cx="3663255" cy="591000"/>
          </a:xfrm>
          <a:prstGeom prst="rect">
            <a:avLst/>
          </a:prstGeom>
          <a:noFill/>
          <a:ln>
            <a:noFill/>
            <a:prstDash/>
          </a:ln>
          <a:effectLst/>
        </p:spPr>
        <p:txBody>
          <a:bodyPr rot="0" spcFirstLastPara="1" vertOverflow="overflow" horzOverflow="overflow" vert="horz" wrap="square" lIns="68575" tIns="34275" rIns="68575" bIns="34275"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RPr/>
            </a:defPPr>
            <a:lvl1pPr marR="0" lvl="0" algn="l" rtl="0">
              <a:lnSpc>
                <a:spcPct val="90000"/>
              </a:lnSpc>
              <a:spcBef>
                <a:spcPts val="0"/>
              </a:spcBef>
              <a:spcAft>
                <a:spcPts val="0"/>
              </a:spcAft>
              <a:buClr>
                <a:schemeClr val="dk1"/>
              </a:buClr>
              <a:buSzPts val="3300"/>
              <a:buFont typeface="Arial"/>
              <a:buNone/>
              <a:defRPr sz="33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lt1"/>
              </a:buClr>
              <a:buSzPts val="3300"/>
              <a:buFont typeface="Arial"/>
              <a:buNone/>
              <a:tabLst/>
              <a:defRPr/>
            </a:pPr>
            <a:r>
              <a:rPr kumimoji="0" lang="en-US" sz="2800" b="0" i="0" u="none" strike="noStrike" kern="0" cap="none" spc="0" normalizeH="0" baseline="0" noProof="0" dirty="0">
                <a:ln>
                  <a:noFill/>
                </a:ln>
                <a:solidFill>
                  <a:schemeClr val="lt1"/>
                </a:solidFill>
                <a:effectLst/>
                <a:uLnTx/>
                <a:uFillTx/>
                <a:latin typeface="Grandview" panose="020B0502040204020203" pitchFamily="34" charset="0"/>
                <a:ea typeface="Oswald"/>
                <a:cs typeface="Oswald"/>
                <a:sym typeface="Oswald"/>
              </a:rPr>
              <a:t>Additional Resources</a:t>
            </a:r>
            <a:endParaRPr kumimoji="0" lang="en-US" sz="2800" b="0" i="0" u="none" strike="noStrike" kern="0" cap="none" spc="0" normalizeH="0" baseline="0" noProof="0" dirty="0">
              <a:ln>
                <a:noFill/>
              </a:ln>
              <a:solidFill>
                <a:schemeClr val="dk1"/>
              </a:solidFill>
              <a:effectLst/>
              <a:uLnTx/>
              <a:uFillTx/>
              <a:latin typeface="Grandview" panose="020B0502040204020203" pitchFamily="34" charset="0"/>
              <a:ea typeface="Oswald"/>
              <a:cs typeface="Oswald"/>
              <a:sym typeface="Oswald"/>
            </a:endParaRPr>
          </a:p>
        </p:txBody>
      </p:sp>
      <p:sp>
        <p:nvSpPr>
          <p:cNvPr id="2" name="Text">
            <a:extLst>
              <a:ext uri="{FF2B5EF4-FFF2-40B4-BE49-F238E27FC236}">
                <a16:creationId xmlns:a16="http://schemas.microsoft.com/office/drawing/2014/main" id="{8625A64D-7E5A-96BE-9F40-6095E8E0B470}"/>
              </a:ext>
            </a:extLst>
          </p:cNvPr>
          <p:cNvSpPr>
            <a:spLocks/>
          </p:cNvSpPr>
          <p:nvPr/>
        </p:nvSpPr>
        <p:spPr>
          <a:xfrm>
            <a:off x="5207794" y="838560"/>
            <a:ext cx="3743078" cy="3778516"/>
          </a:xfrm>
          <a:prstGeom prst="rect">
            <a:avLst/>
          </a:prstGeom>
          <a:noFill/>
          <a:ln>
            <a:noFill/>
            <a:prstDash/>
          </a:ln>
          <a:effectLst/>
        </p:spPr>
        <p:txBody>
          <a:bodyPr rot="0" spcFirstLastPara="1" vertOverflow="overflow" horzOverflow="overflow" vert="horz" wrap="square" lIns="68575" tIns="34275" rIns="68575" bIns="34275" numCol="1" spcCol="0" rtlCol="0" fromWordArt="0" anchor="ctr" anchorCtr="0" forceAA="0" compatLnSpc="1">
            <a:prstTxWarp prst="textNoShape">
              <a:avLst/>
            </a:prstTxWarp>
            <a:normAutofit/>
          </a:bodyPr>
          <a:lstStyle/>
          <a:p>
            <a:pPr marL="0" marR="0" lvl="0" indent="0" algn="ctr" defTabSz="914400" rtl="0" eaLnBrk="1" fontAlgn="auto" latinLnBrk="0" hangingPunct="1">
              <a:lnSpc>
                <a:spcPct val="90000"/>
              </a:lnSpc>
              <a:spcBef>
                <a:spcPts val="0"/>
              </a:spcBef>
              <a:spcAft>
                <a:spcPts val="0"/>
              </a:spcAft>
              <a:buClr>
                <a:schemeClr val="lt1"/>
              </a:buClr>
              <a:buSzPts val="2500"/>
              <a:buFont typeface="Oswald"/>
              <a:buNone/>
              <a:tabLst/>
              <a:defRPr/>
            </a:pPr>
            <a:r>
              <a:rPr kumimoji="0" lang="en-US" sz="2400" u="none" strike="noStrike" kern="0" cap="none" spc="0" normalizeH="0" baseline="0" noProof="0" dirty="0">
                <a:ln>
                  <a:noFill/>
                </a:ln>
                <a:solidFill>
                  <a:schemeClr val="lt1"/>
                </a:solidFill>
                <a:effectLst/>
                <a:uLnTx/>
                <a:uFillTx/>
                <a:latin typeface="+mn-lt"/>
                <a:ea typeface="Helvetica Neue" panose="02000503000000020004" pitchFamily="2" charset="0"/>
                <a:cs typeface="Arial" panose="020B0604020202020204" pitchFamily="34" charset="0"/>
                <a:sym typeface="Oswald"/>
              </a:rPr>
              <a:t>The </a:t>
            </a:r>
            <a:r>
              <a:rPr kumimoji="0" lang="en-US" sz="2400" u="none" strike="noStrike" kern="0" cap="none" spc="0" normalizeH="0" baseline="0" noProof="0" dirty="0">
                <a:ln>
                  <a:noFill/>
                </a:ln>
                <a:solidFill>
                  <a:schemeClr val="accent5">
                    <a:lumMod val="20000"/>
                    <a:lumOff val="80000"/>
                  </a:schemeClr>
                </a:solidFill>
                <a:effectLst/>
                <a:uLnTx/>
                <a:uFillTx/>
                <a:latin typeface="+mn-lt"/>
                <a:ea typeface="Helvetica Neue" panose="02000503000000020004" pitchFamily="2" charset="0"/>
                <a:cs typeface="Arial" panose="020B0604020202020204" pitchFamily="34" charset="0"/>
                <a:sym typeface="Oswald"/>
                <a:hlinkClick r:id="rId2">
                  <a:extLst>
                    <a:ext uri="{A12FA001-AC4F-418D-AE19-62706E023703}">
                      <ahyp:hlinkClr xmlns:ahyp="http://schemas.microsoft.com/office/drawing/2018/hyperlinkcolor" val="tx"/>
                    </a:ext>
                  </a:extLst>
                </a:hlinkClick>
              </a:rPr>
              <a:t>Eclipse Resource Library</a:t>
            </a:r>
            <a:r>
              <a:rPr kumimoji="0" lang="en-US" sz="2400" u="none" strike="noStrike" kern="0" cap="none" spc="0" normalizeH="0" baseline="0" noProof="0" dirty="0">
                <a:ln>
                  <a:noFill/>
                </a:ln>
                <a:solidFill>
                  <a:schemeClr val="accent5">
                    <a:lumMod val="20000"/>
                    <a:lumOff val="80000"/>
                  </a:schemeClr>
                </a:solidFill>
                <a:effectLst/>
                <a:uLnTx/>
                <a:uFillTx/>
                <a:latin typeface="+mn-lt"/>
                <a:ea typeface="Helvetica Neue" panose="02000503000000020004" pitchFamily="2" charset="0"/>
                <a:cs typeface="Arial" panose="020B0604020202020204" pitchFamily="34" charset="0"/>
                <a:sym typeface="Oswald"/>
              </a:rPr>
              <a:t> </a:t>
            </a:r>
            <a:r>
              <a:rPr kumimoji="0" lang="en-US" sz="2400" u="none" strike="noStrike" kern="0" cap="none" spc="0" normalizeH="0" baseline="0" noProof="0" dirty="0">
                <a:ln>
                  <a:noFill/>
                </a:ln>
                <a:solidFill>
                  <a:schemeClr val="lt1"/>
                </a:solidFill>
                <a:effectLst/>
                <a:uLnTx/>
                <a:uFillTx/>
                <a:latin typeface="+mn-lt"/>
                <a:ea typeface="Helvetica Neue" panose="02000503000000020004" pitchFamily="2" charset="0"/>
                <a:cs typeface="Arial" panose="020B0604020202020204" pitchFamily="34" charset="0"/>
                <a:sym typeface="Oswald"/>
              </a:rPr>
              <a:t>has a number of useful resources aimed at individual observers, and we will add more as they are developed.</a:t>
            </a:r>
          </a:p>
          <a:p>
            <a:pPr marL="0" marR="0" lvl="0" indent="0" algn="ctr" defTabSz="914400" rtl="0" eaLnBrk="1" fontAlgn="auto" latinLnBrk="0" hangingPunct="1">
              <a:lnSpc>
                <a:spcPct val="90000"/>
              </a:lnSpc>
              <a:spcBef>
                <a:spcPts val="0"/>
              </a:spcBef>
              <a:spcAft>
                <a:spcPts val="0"/>
              </a:spcAft>
              <a:buClr>
                <a:schemeClr val="lt1"/>
              </a:buClr>
              <a:buSzPts val="2500"/>
              <a:buFont typeface="Oswald"/>
              <a:buNone/>
              <a:tabLst/>
              <a:defRPr/>
            </a:pPr>
            <a:endParaRPr lang="en-US" sz="2400" dirty="0">
              <a:solidFill>
                <a:schemeClr val="lt1"/>
              </a:solidFill>
              <a:latin typeface="+mn-lt"/>
              <a:ea typeface="Helvetica Neue" panose="02000503000000020004" pitchFamily="2" charset="0"/>
              <a:cs typeface="Arial" panose="020B0604020202020204" pitchFamily="34" charset="0"/>
              <a:sym typeface="Oswald"/>
            </a:endParaRPr>
          </a:p>
          <a:p>
            <a:pPr marL="0" marR="0" lvl="0" indent="0" algn="ctr" defTabSz="914400" rtl="0" eaLnBrk="1" fontAlgn="auto" latinLnBrk="0" hangingPunct="1">
              <a:lnSpc>
                <a:spcPct val="90000"/>
              </a:lnSpc>
              <a:spcBef>
                <a:spcPts val="0"/>
              </a:spcBef>
              <a:spcAft>
                <a:spcPts val="0"/>
              </a:spcAft>
              <a:buClr>
                <a:schemeClr val="lt1"/>
              </a:buClr>
              <a:buSzPts val="2500"/>
              <a:buFont typeface="Oswald"/>
              <a:buNone/>
              <a:tabLst/>
              <a:defRPr/>
            </a:pPr>
            <a:r>
              <a:rPr kumimoji="0" lang="en-US" sz="2400" u="none" strike="noStrike" kern="0" cap="none" spc="0" normalizeH="0" baseline="0" noProof="0" dirty="0" err="1">
                <a:ln>
                  <a:noFill/>
                </a:ln>
                <a:solidFill>
                  <a:schemeClr val="lt1"/>
                </a:solidFill>
                <a:effectLst/>
                <a:uLnTx/>
                <a:uFillTx/>
                <a:latin typeface="+mn-lt"/>
                <a:ea typeface="Helvetica Neue" panose="02000503000000020004" pitchFamily="2" charset="0"/>
                <a:cs typeface="Arial" panose="020B0604020202020204" pitchFamily="34" charset="0"/>
                <a:sym typeface="Oswald"/>
              </a:rPr>
              <a:t>También</a:t>
            </a:r>
            <a:r>
              <a:rPr kumimoji="0" lang="en-US" sz="2400" u="none" strike="noStrike" kern="0" cap="none" spc="0" normalizeH="0" baseline="0" noProof="0" dirty="0">
                <a:ln>
                  <a:noFill/>
                </a:ln>
                <a:solidFill>
                  <a:schemeClr val="lt1"/>
                </a:solidFill>
                <a:effectLst/>
                <a:uLnTx/>
                <a:uFillTx/>
                <a:latin typeface="+mn-lt"/>
                <a:ea typeface="Helvetica Neue" panose="02000503000000020004" pitchFamily="2" charset="0"/>
                <a:cs typeface="Arial" panose="020B0604020202020204" pitchFamily="34" charset="0"/>
                <a:sym typeface="Oswald"/>
              </a:rPr>
              <a:t> hay </a:t>
            </a:r>
            <a:r>
              <a:rPr kumimoji="0" lang="en-US" sz="2400" u="none" strike="noStrike" kern="0" cap="none" spc="0" normalizeH="0" baseline="0" noProof="0" dirty="0" err="1">
                <a:ln>
                  <a:noFill/>
                </a:ln>
                <a:solidFill>
                  <a:schemeClr val="lt1"/>
                </a:solidFill>
                <a:effectLst/>
                <a:uLnTx/>
                <a:uFillTx/>
                <a:latin typeface="+mn-lt"/>
                <a:ea typeface="Helvetica Neue" panose="02000503000000020004" pitchFamily="2" charset="0"/>
                <a:cs typeface="Arial" panose="020B0604020202020204" pitchFamily="34" charset="0"/>
                <a:sym typeface="Oswald"/>
              </a:rPr>
              <a:t>una</a:t>
            </a:r>
            <a:r>
              <a:rPr kumimoji="0" lang="en-US" sz="2400" u="none" strike="noStrike" kern="0" cap="none" spc="0" normalizeH="0" baseline="0" noProof="0" dirty="0">
                <a:ln>
                  <a:noFill/>
                </a:ln>
                <a:solidFill>
                  <a:schemeClr val="lt1"/>
                </a:solidFill>
                <a:effectLst/>
                <a:uLnTx/>
                <a:uFillTx/>
                <a:latin typeface="+mn-lt"/>
                <a:ea typeface="Helvetica Neue" panose="02000503000000020004" pitchFamily="2" charset="0"/>
                <a:cs typeface="Arial" panose="020B0604020202020204" pitchFamily="34" charset="0"/>
                <a:sym typeface="Oswald"/>
              </a:rPr>
              <a:t> </a:t>
            </a:r>
            <a:r>
              <a:rPr kumimoji="0" lang="en-US" sz="2400" u="none" strike="noStrike" kern="0" cap="none" spc="0" normalizeH="0" baseline="0" noProof="0" dirty="0" err="1">
                <a:ln>
                  <a:noFill/>
                </a:ln>
                <a:solidFill>
                  <a:schemeClr val="lt1"/>
                </a:solidFill>
                <a:effectLst/>
                <a:uLnTx/>
                <a:uFillTx/>
                <a:latin typeface="+mn-lt"/>
                <a:ea typeface="Helvetica Neue" panose="02000503000000020004" pitchFamily="2" charset="0"/>
                <a:cs typeface="Arial" panose="020B0604020202020204" pitchFamily="34" charset="0"/>
                <a:sym typeface="Oswald"/>
              </a:rPr>
              <a:t>sección</a:t>
            </a:r>
            <a:r>
              <a:rPr kumimoji="0" lang="en-US" sz="2400" u="none" strike="noStrike" kern="0" cap="none" spc="0" normalizeH="0" baseline="0" noProof="0" dirty="0">
                <a:ln>
                  <a:noFill/>
                </a:ln>
                <a:solidFill>
                  <a:schemeClr val="lt1"/>
                </a:solidFill>
                <a:effectLst/>
                <a:uLnTx/>
                <a:uFillTx/>
                <a:latin typeface="+mn-lt"/>
                <a:ea typeface="Helvetica Neue" panose="02000503000000020004" pitchFamily="2" charset="0"/>
                <a:cs typeface="Arial" panose="020B0604020202020204" pitchFamily="34" charset="0"/>
                <a:sym typeface="Oswald"/>
              </a:rPr>
              <a:t> de </a:t>
            </a:r>
            <a:r>
              <a:rPr kumimoji="0" lang="en-US" sz="2400" u="none" strike="noStrike" kern="0" cap="none" spc="0" normalizeH="0" baseline="0" noProof="0" dirty="0" err="1">
                <a:ln>
                  <a:noFill/>
                </a:ln>
                <a:solidFill>
                  <a:schemeClr val="lt1"/>
                </a:solidFill>
                <a:effectLst/>
                <a:uLnTx/>
                <a:uFillTx/>
                <a:latin typeface="+mn-lt"/>
                <a:ea typeface="Helvetica Neue" panose="02000503000000020004" pitchFamily="2" charset="0"/>
                <a:cs typeface="Arial" panose="020B0604020202020204" pitchFamily="34" charset="0"/>
                <a:sym typeface="Oswald"/>
                <a:hlinkClick r:id="rId3"/>
              </a:rPr>
              <a:t>recursos</a:t>
            </a:r>
            <a:r>
              <a:rPr kumimoji="0" lang="en-US" sz="2400" u="none" strike="noStrike" kern="0" cap="none" spc="0" normalizeH="0" baseline="0" noProof="0" dirty="0">
                <a:ln>
                  <a:noFill/>
                </a:ln>
                <a:solidFill>
                  <a:schemeClr val="lt1"/>
                </a:solidFill>
                <a:effectLst/>
                <a:uLnTx/>
                <a:uFillTx/>
                <a:latin typeface="+mn-lt"/>
                <a:ea typeface="Helvetica Neue" panose="02000503000000020004" pitchFamily="2" charset="0"/>
                <a:cs typeface="Arial" panose="020B0604020202020204" pitchFamily="34" charset="0"/>
                <a:sym typeface="Oswald"/>
                <a:hlinkClick r:id="rId3"/>
              </a:rPr>
              <a:t> </a:t>
            </a:r>
            <a:r>
              <a:rPr kumimoji="0" lang="en-US" sz="2400" u="none" strike="noStrike" kern="0" cap="none" spc="0" normalizeH="0" baseline="0" noProof="0" dirty="0" err="1">
                <a:ln>
                  <a:noFill/>
                </a:ln>
                <a:solidFill>
                  <a:schemeClr val="lt1"/>
                </a:solidFill>
                <a:effectLst/>
                <a:uLnTx/>
                <a:uFillTx/>
                <a:latin typeface="+mn-lt"/>
                <a:ea typeface="Helvetica Neue" panose="02000503000000020004" pitchFamily="2" charset="0"/>
                <a:cs typeface="Arial" panose="020B0604020202020204" pitchFamily="34" charset="0"/>
                <a:sym typeface="Oswald"/>
                <a:hlinkClick r:id="rId3"/>
              </a:rPr>
              <a:t>en</a:t>
            </a:r>
            <a:r>
              <a:rPr kumimoji="0" lang="en-US" sz="2400" u="none" strike="noStrike" kern="0" cap="none" spc="0" normalizeH="0" baseline="0" noProof="0" dirty="0">
                <a:ln>
                  <a:noFill/>
                </a:ln>
                <a:solidFill>
                  <a:schemeClr val="lt1"/>
                </a:solidFill>
                <a:effectLst/>
                <a:uLnTx/>
                <a:uFillTx/>
                <a:latin typeface="+mn-lt"/>
                <a:ea typeface="Helvetica Neue" panose="02000503000000020004" pitchFamily="2" charset="0"/>
                <a:cs typeface="Arial" panose="020B0604020202020204" pitchFamily="34" charset="0"/>
                <a:sym typeface="Oswald"/>
                <a:hlinkClick r:id="rId3"/>
              </a:rPr>
              <a:t> </a:t>
            </a:r>
            <a:r>
              <a:rPr kumimoji="0" lang="en-US" sz="2400" u="none" strike="noStrike" kern="0" cap="none" spc="0" normalizeH="0" baseline="0" noProof="0" dirty="0" err="1">
                <a:ln>
                  <a:noFill/>
                </a:ln>
                <a:solidFill>
                  <a:schemeClr val="lt1"/>
                </a:solidFill>
                <a:effectLst/>
                <a:uLnTx/>
                <a:uFillTx/>
                <a:latin typeface="+mn-lt"/>
                <a:ea typeface="Helvetica Neue" panose="02000503000000020004" pitchFamily="2" charset="0"/>
                <a:cs typeface="Arial" panose="020B0604020202020204" pitchFamily="34" charset="0"/>
                <a:sym typeface="Oswald"/>
                <a:hlinkClick r:id="rId3"/>
              </a:rPr>
              <a:t>español</a:t>
            </a:r>
            <a:r>
              <a:rPr kumimoji="0" lang="en-US" sz="2400" u="none" strike="noStrike" kern="0" cap="none" spc="0" normalizeH="0" baseline="0" noProof="0" dirty="0">
                <a:ln>
                  <a:noFill/>
                </a:ln>
                <a:solidFill>
                  <a:schemeClr val="lt1"/>
                </a:solidFill>
                <a:effectLst/>
                <a:uLnTx/>
                <a:uFillTx/>
                <a:latin typeface="+mn-lt"/>
                <a:ea typeface="Helvetica Neue" panose="02000503000000020004" pitchFamily="2" charset="0"/>
                <a:cs typeface="Arial" panose="020B0604020202020204" pitchFamily="34" charset="0"/>
                <a:sym typeface="Oswald"/>
              </a:rPr>
              <a:t>.</a:t>
            </a:r>
          </a:p>
        </p:txBody>
      </p:sp>
      <p:pic>
        <p:nvPicPr>
          <p:cNvPr id="4" name="Picture 3" descr="A screenshot of the Eclipse Resource library page.">
            <a:extLst>
              <a:ext uri="{FF2B5EF4-FFF2-40B4-BE49-F238E27FC236}">
                <a16:creationId xmlns:a16="http://schemas.microsoft.com/office/drawing/2014/main" id="{0D6A64AB-FA76-5111-12DA-F98EB3EF7649}"/>
              </a:ext>
            </a:extLst>
          </p:cNvPr>
          <p:cNvPicPr>
            <a:picLocks noChangeAspect="1"/>
          </p:cNvPicPr>
          <p:nvPr/>
        </p:nvPicPr>
        <p:blipFill>
          <a:blip r:embed="rId4"/>
          <a:stretch>
            <a:fillRect/>
          </a:stretch>
        </p:blipFill>
        <p:spPr>
          <a:xfrm>
            <a:off x="193128" y="489486"/>
            <a:ext cx="4877180" cy="4121240"/>
          </a:xfrm>
          <a:prstGeom prst="rect">
            <a:avLst/>
          </a:prstGeom>
        </p:spPr>
      </p:pic>
    </p:spTree>
    <p:extLst>
      <p:ext uri="{BB962C8B-B14F-4D97-AF65-F5344CB8AC3E}">
        <p14:creationId xmlns:p14="http://schemas.microsoft.com/office/powerpoint/2010/main" val="29649233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27F2007-AAA9-0EAC-2531-C206328B6F40}"/>
              </a:ext>
            </a:extLst>
          </p:cNvPr>
          <p:cNvSpPr txBox="1">
            <a:spLocks noGrp="1"/>
          </p:cNvSpPr>
          <p:nvPr>
            <p:ph type="title" idx="4294967295"/>
          </p:nvPr>
        </p:nvSpPr>
        <p:spPr>
          <a:xfrm>
            <a:off x="5287617" y="369453"/>
            <a:ext cx="3663255" cy="591000"/>
          </a:xfrm>
          <a:prstGeom prst="rect">
            <a:avLst/>
          </a:prstGeom>
          <a:noFill/>
          <a:ln>
            <a:noFill/>
            <a:prstDash/>
          </a:ln>
          <a:effectLst/>
        </p:spPr>
        <p:txBody>
          <a:bodyPr rot="0" spcFirstLastPara="1" vertOverflow="overflow" horzOverflow="overflow" vert="horz" wrap="square" lIns="68575" tIns="34275" rIns="68575" bIns="34275"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RPr/>
            </a:defPPr>
            <a:lvl1pPr marR="0" lvl="0" algn="l" rtl="0">
              <a:lnSpc>
                <a:spcPct val="90000"/>
              </a:lnSpc>
              <a:spcBef>
                <a:spcPts val="0"/>
              </a:spcBef>
              <a:spcAft>
                <a:spcPts val="0"/>
              </a:spcAft>
              <a:buClr>
                <a:schemeClr val="dk1"/>
              </a:buClr>
              <a:buSzPts val="3300"/>
              <a:buFont typeface="Arial"/>
              <a:buNone/>
              <a:defRPr sz="33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chemeClr val="lt1"/>
              </a:buClr>
              <a:buSzPts val="3300"/>
              <a:buFont typeface="Arial"/>
              <a:buNone/>
              <a:tabLst/>
              <a:defRPr/>
            </a:pPr>
            <a:r>
              <a:rPr kumimoji="0" lang="en-US" sz="2800" b="0" i="0" u="none" strike="noStrike" kern="0" cap="none" spc="0" normalizeH="0" baseline="0" noProof="0" dirty="0">
                <a:ln>
                  <a:noFill/>
                </a:ln>
                <a:solidFill>
                  <a:schemeClr val="lt1"/>
                </a:solidFill>
                <a:effectLst/>
                <a:uLnTx/>
                <a:uFillTx/>
                <a:latin typeface="Grandview" panose="020B0502040204020203" pitchFamily="34" charset="0"/>
                <a:ea typeface="Oswald"/>
                <a:cs typeface="Oswald"/>
                <a:sym typeface="Oswald"/>
              </a:rPr>
              <a:t>Lead a Program</a:t>
            </a:r>
            <a:endParaRPr kumimoji="0" lang="en-US" sz="2800" b="0" i="0" u="none" strike="noStrike" kern="0" cap="none" spc="0" normalizeH="0" baseline="0" noProof="0" dirty="0">
              <a:ln>
                <a:noFill/>
              </a:ln>
              <a:solidFill>
                <a:schemeClr val="dk1"/>
              </a:solidFill>
              <a:effectLst/>
              <a:uLnTx/>
              <a:uFillTx/>
              <a:latin typeface="Grandview" panose="020B0502040204020203" pitchFamily="34" charset="0"/>
              <a:ea typeface="Oswald"/>
              <a:cs typeface="Oswald"/>
              <a:sym typeface="Oswald"/>
            </a:endParaRPr>
          </a:p>
        </p:txBody>
      </p:sp>
      <p:sp>
        <p:nvSpPr>
          <p:cNvPr id="4" name="Text">
            <a:extLst>
              <a:ext uri="{FF2B5EF4-FFF2-40B4-BE49-F238E27FC236}">
                <a16:creationId xmlns:a16="http://schemas.microsoft.com/office/drawing/2014/main" id="{581EF69A-AE27-5294-D815-1117A7B3FD99}"/>
              </a:ext>
            </a:extLst>
          </p:cNvPr>
          <p:cNvSpPr txBox="1">
            <a:spLocks/>
          </p:cNvSpPr>
          <p:nvPr/>
        </p:nvSpPr>
        <p:spPr>
          <a:xfrm>
            <a:off x="5207794" y="960453"/>
            <a:ext cx="3743078" cy="2488759"/>
          </a:xfrm>
          <a:prstGeom prst="rect">
            <a:avLst/>
          </a:prstGeom>
          <a:noFill/>
          <a:ln>
            <a:noFill/>
          </a:ln>
        </p:spPr>
        <p:txBody>
          <a:bodyPr spcFirstLastPara="1" wrap="square" lIns="68575" tIns="34275" rIns="68575" bIns="34275"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1"/>
              </a:buClr>
              <a:buSzPts val="2500"/>
              <a:buFont typeface="Oswald"/>
              <a:buNone/>
              <a:defRPr sz="2500" b="0" i="0" u="none" strike="noStrike" cap="none">
                <a:solidFill>
                  <a:schemeClr val="lt1"/>
                </a:solidFill>
                <a:latin typeface="Grandview" panose="020B0502040204020203" pitchFamily="34" charset="0"/>
                <a:ea typeface="Grandview" panose="020B0502040204020203" pitchFamily="34" charset="0"/>
                <a:cs typeface="Grandview" panose="020B0502040204020203" pitchFamily="34" charset="0"/>
                <a:sym typeface="Oswald"/>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pPr algn="ctr"/>
            <a:r>
              <a:rPr lang="en-US" sz="2400" dirty="0">
                <a:latin typeface="+mn-lt"/>
                <a:ea typeface="Helvetica Neue" panose="02000503000000020004" pitchFamily="2" charset="0"/>
                <a:cs typeface="Arial" panose="020B0604020202020204" pitchFamily="34" charset="0"/>
              </a:rPr>
              <a:t>The </a:t>
            </a:r>
            <a:r>
              <a:rPr lang="en-US" sz="2400" dirty="0">
                <a:latin typeface="+mn-lt"/>
                <a:ea typeface="Helvetica Neue" panose="02000503000000020004" pitchFamily="2" charset="0"/>
                <a:cs typeface="Arial" panose="020B0604020202020204" pitchFamily="34" charset="0"/>
                <a:hlinkClick r:id="rId2"/>
              </a:rPr>
              <a:t>Eclipse Toolkit for Informal Educators</a:t>
            </a:r>
            <a:r>
              <a:rPr lang="en-US" sz="2400" dirty="0">
                <a:latin typeface="+mn-lt"/>
                <a:ea typeface="Helvetica Neue" panose="02000503000000020004" pitchFamily="2" charset="0"/>
                <a:cs typeface="Arial" panose="020B0604020202020204" pitchFamily="34" charset="0"/>
              </a:rPr>
              <a:t> has resources specifically for facilitators, and more are coming.</a:t>
            </a:r>
          </a:p>
        </p:txBody>
      </p:sp>
      <p:pic>
        <p:nvPicPr>
          <p:cNvPr id="5" name="Picture 4" descr="QR code for observer.globe.gov/toolkit/eclipse-toolkit">
            <a:extLst>
              <a:ext uri="{FF2B5EF4-FFF2-40B4-BE49-F238E27FC236}">
                <a16:creationId xmlns:a16="http://schemas.microsoft.com/office/drawing/2014/main" id="{8FBAFEBE-5A99-E5CD-9978-F34E93700254}"/>
              </a:ext>
            </a:extLst>
          </p:cNvPr>
          <p:cNvPicPr>
            <a:picLocks noChangeAspect="1"/>
          </p:cNvPicPr>
          <p:nvPr/>
        </p:nvPicPr>
        <p:blipFill>
          <a:blip r:embed="rId3"/>
          <a:stretch>
            <a:fillRect/>
          </a:stretch>
        </p:blipFill>
        <p:spPr>
          <a:xfrm>
            <a:off x="6348896" y="3449212"/>
            <a:ext cx="1460874" cy="1460874"/>
          </a:xfrm>
          <a:prstGeom prst="rect">
            <a:avLst/>
          </a:prstGeom>
        </p:spPr>
      </p:pic>
      <p:pic>
        <p:nvPicPr>
          <p:cNvPr id="9" name="Picture 8" descr="A screenshot of the Eclipse Toolkit for Informal Educators">
            <a:extLst>
              <a:ext uri="{FF2B5EF4-FFF2-40B4-BE49-F238E27FC236}">
                <a16:creationId xmlns:a16="http://schemas.microsoft.com/office/drawing/2014/main" id="{E7E9AF06-346F-47C8-DCD9-97A65753A296}"/>
              </a:ext>
            </a:extLst>
          </p:cNvPr>
          <p:cNvPicPr>
            <a:picLocks noChangeAspect="1"/>
          </p:cNvPicPr>
          <p:nvPr/>
        </p:nvPicPr>
        <p:blipFill>
          <a:blip r:embed="rId4"/>
          <a:stretch>
            <a:fillRect/>
          </a:stretch>
        </p:blipFill>
        <p:spPr>
          <a:xfrm>
            <a:off x="237131" y="645011"/>
            <a:ext cx="5050486" cy="4109986"/>
          </a:xfrm>
          <a:prstGeom prst="rect">
            <a:avLst/>
          </a:prstGeom>
        </p:spPr>
      </p:pic>
    </p:spTree>
    <p:extLst>
      <p:ext uri="{BB962C8B-B14F-4D97-AF65-F5344CB8AC3E}">
        <p14:creationId xmlns:p14="http://schemas.microsoft.com/office/powerpoint/2010/main" val="10594882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F9737670-8703-A40D-01E0-6A8FC8F25EBA}"/>
              </a:ext>
            </a:extLst>
          </p:cNvPr>
          <p:cNvSpPr txBox="1">
            <a:spLocks noGrp="1"/>
          </p:cNvSpPr>
          <p:nvPr>
            <p:ph type="title" idx="4294967295"/>
          </p:nvPr>
        </p:nvSpPr>
        <p:spPr>
          <a:xfrm>
            <a:off x="3125475" y="246575"/>
            <a:ext cx="5565300" cy="1175676"/>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2800" u="none" strike="noStrike" kern="0" cap="none" spc="0" normalizeH="0" baseline="0" noProof="0" dirty="0">
                <a:ln>
                  <a:noFill/>
                </a:ln>
                <a:solidFill>
                  <a:srgbClr val="FFFFFF"/>
                </a:solidFill>
                <a:effectLst/>
                <a:uLnTx/>
                <a:uFillTx/>
                <a:latin typeface="+mn-lt"/>
                <a:ea typeface="Helvetica Neue"/>
                <a:cs typeface="Arial" panose="020B0604020202020204" pitchFamily="34" charset="0"/>
                <a:sym typeface="Helvetica Neue"/>
              </a:rPr>
              <a:t>Download the app from the Apple App Store or Google Play.</a:t>
            </a:r>
          </a:p>
        </p:txBody>
      </p:sp>
      <p:pic>
        <p:nvPicPr>
          <p:cNvPr id="7" name="Google Shape;595;p117">
            <a:extLst>
              <a:ext uri="{FF2B5EF4-FFF2-40B4-BE49-F238E27FC236}">
                <a16:creationId xmlns:a16="http://schemas.microsoft.com/office/drawing/2014/main" id="{D0950643-7C2A-08EC-C80E-5A3D94BC8C24}"/>
              </a:ex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3302575" y="1487476"/>
            <a:ext cx="5114051" cy="741150"/>
          </a:xfrm>
          <a:prstGeom prst="rect">
            <a:avLst/>
          </a:prstGeom>
          <a:noFill/>
          <a:ln>
            <a:noFill/>
          </a:ln>
        </p:spPr>
      </p:pic>
      <p:pic>
        <p:nvPicPr>
          <p:cNvPr id="6" name="Google Shape;594;p117" descr="The icon for the GLOBE Observer app, an outline of the Earth with latitude and longitude lines behind a magnifying glass, with the text &quot;GLOBE.&quot;">
            <a:extLst>
              <a:ext uri="{FF2B5EF4-FFF2-40B4-BE49-F238E27FC236}">
                <a16:creationId xmlns:a16="http://schemas.microsoft.com/office/drawing/2014/main" id="{43581213-F29D-A6B4-00EF-5CC9BA36F133}"/>
              </a:ext>
            </a:extLst>
          </p:cNvPr>
          <p:cNvPicPr preferRelativeResize="0"/>
          <p:nvPr/>
        </p:nvPicPr>
        <p:blipFill>
          <a:blip r:embed="rId4">
            <a:alphaModFix/>
          </a:blip>
          <a:stretch>
            <a:fillRect/>
          </a:stretch>
        </p:blipFill>
        <p:spPr>
          <a:xfrm>
            <a:off x="480825" y="246575"/>
            <a:ext cx="2049200" cy="2041625"/>
          </a:xfrm>
          <a:prstGeom prst="rect">
            <a:avLst/>
          </a:prstGeom>
          <a:noFill/>
          <a:ln>
            <a:noFill/>
          </a:ln>
        </p:spPr>
      </p:pic>
      <p:sp>
        <p:nvSpPr>
          <p:cNvPr id="5" name="Google Shape;593;p117">
            <a:extLst>
              <a:ext uri="{FF2B5EF4-FFF2-40B4-BE49-F238E27FC236}">
                <a16:creationId xmlns:a16="http://schemas.microsoft.com/office/drawing/2014/main" id="{E6EFCA5F-5690-7C9F-41B9-7E0984445982}"/>
              </a:ext>
            </a:extLst>
          </p:cNvPr>
          <p:cNvSpPr txBox="1"/>
          <p:nvPr/>
        </p:nvSpPr>
        <p:spPr>
          <a:xfrm>
            <a:off x="989705" y="2360325"/>
            <a:ext cx="7304442" cy="2175565"/>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 sz="2250" u="none" strike="noStrike" kern="0" cap="none" spc="0" normalizeH="0" baseline="0" noProof="0" dirty="0">
                <a:ln>
                  <a:noFill/>
                </a:ln>
                <a:solidFill>
                  <a:srgbClr val="FFFFFF"/>
                </a:solidFill>
                <a:effectLst/>
                <a:uLnTx/>
                <a:uFillTx/>
                <a:latin typeface="+mn-lt"/>
                <a:ea typeface="Helvetica Neue"/>
                <a:cs typeface="Arial" panose="020B0604020202020204" pitchFamily="34" charset="0"/>
                <a:sym typeface="Helvetica Neue"/>
              </a:rPr>
              <a:t>Get the latest information </a:t>
            </a:r>
            <a:r>
              <a:rPr lang="en" sz="2250" dirty="0">
                <a:solidFill>
                  <a:srgbClr val="FFFFFF"/>
                </a:solidFill>
                <a:latin typeface="+mn-lt"/>
                <a:ea typeface="Helvetica Neue"/>
                <a:cs typeface="Arial" panose="020B0604020202020204" pitchFamily="34" charset="0"/>
                <a:sym typeface="Helvetica Neue"/>
              </a:rPr>
              <a:t>as the eclipses approach by </a:t>
            </a:r>
            <a:r>
              <a:rPr kumimoji="0" lang="en" sz="2250" u="none" strike="noStrike" kern="0" cap="none" spc="0" normalizeH="0" baseline="0" noProof="0" dirty="0">
                <a:ln>
                  <a:noFill/>
                </a:ln>
                <a:solidFill>
                  <a:srgbClr val="FFFFFF"/>
                </a:solidFill>
                <a:effectLst/>
                <a:uLnTx/>
                <a:uFillTx/>
                <a:latin typeface="+mn-lt"/>
                <a:ea typeface="Helvetica Neue"/>
                <a:cs typeface="Arial" panose="020B0604020202020204" pitchFamily="34" charset="0"/>
                <a:sym typeface="Helvetica Neue"/>
              </a:rPr>
              <a:t> following us on social media:</a:t>
            </a:r>
            <a:endParaRPr kumimoji="0" sz="2250" u="none" strike="noStrike" kern="0" cap="none" spc="0" normalizeH="0" baseline="0" noProof="0" dirty="0">
              <a:ln>
                <a:noFill/>
              </a:ln>
              <a:solidFill>
                <a:srgbClr val="FFFFFF"/>
              </a:solidFill>
              <a:effectLst/>
              <a:uLnTx/>
              <a:uFillTx/>
              <a:latin typeface="+mn-lt"/>
              <a:ea typeface="Helvetica Neue"/>
              <a:cs typeface="Arial" panose="020B0604020202020204" pitchFamily="34" charset="0"/>
              <a:sym typeface="Helvetica Neue"/>
            </a:endParaRPr>
          </a:p>
          <a:p>
            <a:pPr marL="457200" marR="0" lvl="0" indent="-317500" algn="l" defTabSz="914400" rtl="0" eaLnBrk="1" fontAlgn="auto" latinLnBrk="0" hangingPunct="1">
              <a:lnSpc>
                <a:spcPct val="115000"/>
              </a:lnSpc>
              <a:spcBef>
                <a:spcPts val="0"/>
              </a:spcBef>
              <a:spcAft>
                <a:spcPts val="0"/>
              </a:spcAft>
              <a:buClr>
                <a:srgbClr val="FFFFFF"/>
              </a:buClr>
              <a:buSzPts val="1400"/>
              <a:buFont typeface="Helvetica Neue"/>
              <a:buChar char="●"/>
              <a:tabLst/>
              <a:defRPr/>
            </a:pPr>
            <a:r>
              <a:rPr kumimoji="0" lang="en-US" sz="2250" u="sng" strike="noStrike" kern="0" cap="none" spc="0" normalizeH="0" baseline="0" noProof="0" dirty="0">
                <a:ln>
                  <a:noFill/>
                </a:ln>
                <a:solidFill>
                  <a:schemeClr val="bg2">
                    <a:lumMod val="20000"/>
                    <a:lumOff val="80000"/>
                  </a:schemeClr>
                </a:solidFill>
                <a:effectLst/>
                <a:uLnTx/>
                <a:uFillTx/>
                <a:latin typeface="+mn-lt"/>
                <a:ea typeface="Helvetica Neue"/>
                <a:cs typeface="Arial" panose="020B0604020202020204" pitchFamily="34" charset="0"/>
                <a:sym typeface="Helvetica Neue"/>
                <a:hlinkClick r:id="rId5">
                  <a:extLst>
                    <a:ext uri="{A12FA001-AC4F-418D-AE19-62706E023703}">
                      <ahyp:hlinkClr xmlns:ahyp="http://schemas.microsoft.com/office/drawing/2018/hyperlinkcolor" val="tx"/>
                    </a:ext>
                  </a:extLst>
                </a:hlinkClick>
              </a:rPr>
              <a:t>facebook.com/TheGLOBEProgram</a:t>
            </a:r>
            <a:endParaRPr kumimoji="0" lang="en-US" sz="2250" u="sng" strike="noStrike" kern="0" cap="none" spc="0" normalizeH="0" baseline="0" noProof="0" dirty="0">
              <a:ln>
                <a:noFill/>
              </a:ln>
              <a:solidFill>
                <a:schemeClr val="bg2">
                  <a:lumMod val="20000"/>
                  <a:lumOff val="80000"/>
                </a:schemeClr>
              </a:solidFill>
              <a:effectLst/>
              <a:uLnTx/>
              <a:uFillTx/>
              <a:latin typeface="+mn-lt"/>
              <a:ea typeface="Helvetica Neue"/>
              <a:cs typeface="Arial" panose="020B0604020202020204" pitchFamily="34" charset="0"/>
              <a:sym typeface="Helvetica Neue"/>
            </a:endParaRPr>
          </a:p>
          <a:p>
            <a:pPr marL="457200" marR="0" lvl="0" indent="-317500" algn="l" defTabSz="914400" rtl="0" eaLnBrk="1" fontAlgn="auto" latinLnBrk="0" hangingPunct="1">
              <a:lnSpc>
                <a:spcPct val="115000"/>
              </a:lnSpc>
              <a:spcBef>
                <a:spcPts val="0"/>
              </a:spcBef>
              <a:spcAft>
                <a:spcPts val="0"/>
              </a:spcAft>
              <a:buClr>
                <a:srgbClr val="FFFFFF"/>
              </a:buClr>
              <a:buSzPts val="1400"/>
              <a:buFont typeface="Helvetica Neue"/>
              <a:buChar char="●"/>
              <a:tabLst/>
              <a:defRPr/>
            </a:pPr>
            <a:r>
              <a:rPr lang="en-US" sz="2250" u="sng" dirty="0">
                <a:solidFill>
                  <a:schemeClr val="bg2">
                    <a:lumMod val="20000"/>
                    <a:lumOff val="80000"/>
                  </a:schemeClr>
                </a:solidFill>
                <a:latin typeface="+mn-lt"/>
                <a:ea typeface="Helvetica Neue"/>
                <a:cs typeface="Arial" panose="020B0604020202020204" pitchFamily="34" charset="0"/>
                <a:sym typeface="Helvetica Neue"/>
                <a:hlinkClick r:id="rId6">
                  <a:extLst>
                    <a:ext uri="{A12FA001-AC4F-418D-AE19-62706E023703}">
                      <ahyp:hlinkClr xmlns:ahyp="http://schemas.microsoft.com/office/drawing/2018/hyperlinkcolor" val="tx"/>
                    </a:ext>
                  </a:extLst>
                </a:hlinkClick>
              </a:rPr>
              <a:t>x</a:t>
            </a:r>
            <a:r>
              <a:rPr kumimoji="0" lang="en-US" sz="2250" u="sng" strike="noStrike" kern="0" cap="none" spc="0" normalizeH="0" baseline="0" noProof="0" dirty="0">
                <a:ln>
                  <a:noFill/>
                </a:ln>
                <a:solidFill>
                  <a:schemeClr val="bg2">
                    <a:lumMod val="20000"/>
                    <a:lumOff val="80000"/>
                  </a:schemeClr>
                </a:solidFill>
                <a:effectLst/>
                <a:uLnTx/>
                <a:uFillTx/>
                <a:latin typeface="+mn-lt"/>
                <a:ea typeface="Helvetica Neue"/>
                <a:cs typeface="Arial" panose="020B0604020202020204" pitchFamily="34" charset="0"/>
                <a:sym typeface="Helvetica Neue"/>
                <a:hlinkClick r:id="rId6">
                  <a:extLst>
                    <a:ext uri="{A12FA001-AC4F-418D-AE19-62706E023703}">
                      <ahyp:hlinkClr xmlns:ahyp="http://schemas.microsoft.com/office/drawing/2018/hyperlinkcolor" val="tx"/>
                    </a:ext>
                  </a:extLst>
                </a:hlinkClick>
              </a:rPr>
              <a:t>.com/GLOBEProgram</a:t>
            </a:r>
            <a:endParaRPr kumimoji="0" lang="en-US" sz="2250" u="sng" strike="noStrike" kern="0" cap="none" spc="0" normalizeH="0" baseline="0" noProof="0" dirty="0">
              <a:ln>
                <a:noFill/>
              </a:ln>
              <a:solidFill>
                <a:schemeClr val="bg2">
                  <a:lumMod val="20000"/>
                  <a:lumOff val="80000"/>
                </a:schemeClr>
              </a:solidFill>
              <a:effectLst/>
              <a:uLnTx/>
              <a:uFillTx/>
              <a:latin typeface="+mn-lt"/>
              <a:ea typeface="Helvetica Neue"/>
              <a:cs typeface="Arial" panose="020B0604020202020204" pitchFamily="34" charset="0"/>
              <a:sym typeface="Helvetica Neue"/>
            </a:endParaRPr>
          </a:p>
          <a:p>
            <a:pPr marL="457200" marR="0" lvl="0" indent="-317500" algn="l" defTabSz="914400" rtl="0" eaLnBrk="1" fontAlgn="auto" latinLnBrk="0" hangingPunct="1">
              <a:lnSpc>
                <a:spcPct val="115000"/>
              </a:lnSpc>
              <a:spcBef>
                <a:spcPts val="0"/>
              </a:spcBef>
              <a:spcAft>
                <a:spcPts val="0"/>
              </a:spcAft>
              <a:buClr>
                <a:srgbClr val="FFFFFF"/>
              </a:buClr>
              <a:buSzPts val="1400"/>
              <a:buFont typeface="Helvetica Neue"/>
              <a:buChar char="●"/>
              <a:tabLst/>
              <a:defRPr/>
            </a:pPr>
            <a:r>
              <a:rPr kumimoji="0" lang="en-US" sz="2250" strike="noStrike" kern="0" cap="none" spc="0" normalizeH="0" baseline="0" noProof="0" dirty="0">
                <a:ln>
                  <a:noFill/>
                </a:ln>
                <a:solidFill>
                  <a:srgbClr val="FFFFFF"/>
                </a:solidFill>
                <a:effectLst/>
                <a:uLnTx/>
                <a:uFillTx/>
                <a:latin typeface="+mn-lt"/>
                <a:ea typeface="Helvetica Neue"/>
                <a:cs typeface="Arial" panose="020B0604020202020204" pitchFamily="34" charset="0"/>
                <a:sym typeface="Helvetica Neue"/>
                <a:hlinkClick r:id="rId7"/>
              </a:rPr>
              <a:t>instagram.com/GLOBEProgram </a:t>
            </a:r>
            <a:endParaRPr kumimoji="0" lang="en-US" sz="2250" strike="noStrike" kern="0" cap="none" spc="0" normalizeH="0" baseline="0" noProof="0" dirty="0">
              <a:ln>
                <a:noFill/>
              </a:ln>
              <a:solidFill>
                <a:srgbClr val="FFFFFF"/>
              </a:solidFill>
              <a:effectLst/>
              <a:uLnTx/>
              <a:uFillTx/>
              <a:latin typeface="+mn-lt"/>
              <a:ea typeface="Helvetica Neue"/>
              <a:cs typeface="Arial" panose="020B0604020202020204" pitchFamily="34" charset="0"/>
              <a:sym typeface="Helvetica Neue"/>
            </a:endParaRPr>
          </a:p>
        </p:txBody>
      </p:sp>
      <p:sp>
        <p:nvSpPr>
          <p:cNvPr id="8" name="Google Shape;596;p117">
            <a:extLst>
              <a:ext uri="{FF2B5EF4-FFF2-40B4-BE49-F238E27FC236}">
                <a16:creationId xmlns:a16="http://schemas.microsoft.com/office/drawing/2014/main" id="{745C5B16-10A4-6CDE-47BE-640B16AA60B9}"/>
              </a:ext>
            </a:extLst>
          </p:cNvPr>
          <p:cNvSpPr txBox="1"/>
          <p:nvPr/>
        </p:nvSpPr>
        <p:spPr>
          <a:xfrm>
            <a:off x="82817" y="4510538"/>
            <a:ext cx="7673447" cy="582822"/>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 sz="2250" u="none" strike="noStrike" kern="0" cap="none" spc="0" normalizeH="0" baseline="0" noProof="0" dirty="0">
                <a:ln>
                  <a:noFill/>
                </a:ln>
                <a:solidFill>
                  <a:srgbClr val="FFFFFF"/>
                </a:solidFill>
                <a:effectLst/>
                <a:uLnTx/>
                <a:uFillTx/>
                <a:latin typeface="+mn-lt"/>
                <a:ea typeface="Helvetica Neue"/>
                <a:cs typeface="Arial" panose="020B0604020202020204" pitchFamily="34" charset="0"/>
                <a:sym typeface="Helvetica Neue"/>
                <a:hlinkClick r:id="rId8"/>
              </a:rPr>
              <a:t>Contact the GLOBE O</a:t>
            </a:r>
            <a:r>
              <a:rPr kumimoji="0" lang="en-US" sz="2250" u="none" strike="noStrike" kern="0" cap="none" spc="0" normalizeH="0" baseline="0" noProof="0" dirty="0">
                <a:ln>
                  <a:noFill/>
                </a:ln>
                <a:solidFill>
                  <a:srgbClr val="FFFFFF"/>
                </a:solidFill>
                <a:effectLst/>
                <a:uLnTx/>
                <a:uFillTx/>
                <a:latin typeface="+mn-lt"/>
                <a:ea typeface="Helvetica Neue"/>
                <a:cs typeface="Arial" panose="020B0604020202020204" pitchFamily="34" charset="0"/>
                <a:sym typeface="Helvetica Neue"/>
                <a:hlinkClick r:id="rId8"/>
              </a:rPr>
              <a:t>b</a:t>
            </a:r>
            <a:r>
              <a:rPr kumimoji="0" lang="en" sz="2250" u="none" strike="noStrike" kern="0" cap="none" spc="0" normalizeH="0" baseline="0" noProof="0" dirty="0">
                <a:ln>
                  <a:noFill/>
                </a:ln>
                <a:solidFill>
                  <a:srgbClr val="FFFFFF"/>
                </a:solidFill>
                <a:effectLst/>
                <a:uLnTx/>
                <a:uFillTx/>
                <a:latin typeface="+mn-lt"/>
                <a:ea typeface="Helvetica Neue"/>
                <a:cs typeface="Arial" panose="020B0604020202020204" pitchFamily="34" charset="0"/>
                <a:sym typeface="Helvetica Neue"/>
                <a:hlinkClick r:id="rId8"/>
              </a:rPr>
              <a:t>server team</a:t>
            </a:r>
            <a:r>
              <a:rPr kumimoji="0" lang="en" sz="2250" u="none" strike="noStrike" kern="0" cap="none" spc="0" normalizeH="0" baseline="0" noProof="0" dirty="0">
                <a:ln>
                  <a:noFill/>
                </a:ln>
                <a:solidFill>
                  <a:srgbClr val="FFFFFF"/>
                </a:solidFill>
                <a:effectLst/>
                <a:uLnTx/>
                <a:uFillTx/>
                <a:latin typeface="+mn-lt"/>
                <a:ea typeface="Helvetica Neue"/>
                <a:cs typeface="Arial" panose="020B0604020202020204" pitchFamily="34" charset="0"/>
                <a:sym typeface="Helvetica Neue"/>
              </a:rPr>
              <a:t> with any questions.</a:t>
            </a:r>
            <a:endParaRPr kumimoji="0" sz="2250" u="sng" strike="noStrike" kern="0" cap="none" spc="0" normalizeH="0" baseline="0" noProof="0" dirty="0">
              <a:ln>
                <a:noFill/>
              </a:ln>
              <a:solidFill>
                <a:srgbClr val="FFFFFF"/>
              </a:solidFill>
              <a:effectLst/>
              <a:uLnTx/>
              <a:uFillTx/>
              <a:latin typeface="+mn-lt"/>
              <a:ea typeface="Helvetica Neue"/>
              <a:cs typeface="Arial" panose="020B0604020202020204" pitchFamily="34" charset="0"/>
              <a:sym typeface="Helvetica Neue"/>
            </a:endParaRPr>
          </a:p>
        </p:txBody>
      </p:sp>
    </p:spTree>
    <p:extLst>
      <p:ext uri="{BB962C8B-B14F-4D97-AF65-F5344CB8AC3E}">
        <p14:creationId xmlns:p14="http://schemas.microsoft.com/office/powerpoint/2010/main" val="39913427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4" name="Google Shape;324;p32"/>
          <p:cNvSpPr txBox="1">
            <a:spLocks/>
          </p:cNvSpPr>
          <p:nvPr/>
        </p:nvSpPr>
        <p:spPr>
          <a:xfrm>
            <a:off x="4324434" y="235625"/>
            <a:ext cx="4413573" cy="2336125"/>
          </a:xfrm>
          <a:prstGeom prst="rect">
            <a:avLst/>
          </a:prstGeom>
          <a:noFill/>
          <a:ln>
            <a:noFill/>
            <a:prstDash/>
          </a:ln>
          <a:effectLst/>
        </p:spPr>
        <p:txBody>
          <a:bodyPr rot="0" spcFirstLastPara="1" vertOverflow="overflow" horzOverflow="overflow" vert="horz" wrap="square" lIns="68575" tIns="34275" rIns="68575" bIns="34275" numCol="1" spcCol="0" rtlCol="0" fromWordArt="0" anchor="b" anchorCtr="0" forceAA="0" compatLnSpc="1">
            <a:prstTxWarp prst="textNoShape">
              <a:avLst/>
            </a:prstTxWarp>
            <a:normAutofit/>
          </a:bodyPr>
          <a:lstStyle/>
          <a:p>
            <a:pPr marL="0" marR="0" lvl="0" indent="0" algn="ctr" defTabSz="914400" rtl="0" eaLnBrk="1" fontAlgn="auto" latinLnBrk="0" hangingPunct="1">
              <a:lnSpc>
                <a:spcPct val="100000"/>
              </a:lnSpc>
              <a:spcBef>
                <a:spcPts val="0"/>
              </a:spcBef>
              <a:spcAft>
                <a:spcPts val="0"/>
              </a:spcAft>
              <a:buClr>
                <a:schemeClr val="dk1"/>
              </a:buClr>
              <a:buSzPts val="4500"/>
              <a:buFont typeface="Arial"/>
              <a:buNone/>
              <a:tabLst/>
              <a:defRPr/>
            </a:pPr>
            <a:r>
              <a:rPr kumimoji="0" lang="en-US" sz="4400" b="0" i="0" u="none" strike="noStrike" kern="0" cap="none" spc="0" normalizeH="0" baseline="0" noProof="0" dirty="0">
                <a:ln>
                  <a:noFill/>
                </a:ln>
                <a:solidFill>
                  <a:schemeClr val="dk1"/>
                </a:solidFill>
                <a:effectLst/>
                <a:uLnTx/>
                <a:uFillTx/>
                <a:latin typeface="Grandview" panose="020B0502040204020203" pitchFamily="34" charset="0"/>
                <a:ea typeface="Oswald"/>
                <a:cs typeface="Oswald"/>
                <a:sym typeface="Oswald"/>
              </a:rPr>
              <a:t>GLOBE Eclipse: </a:t>
            </a:r>
            <a:br>
              <a:rPr kumimoji="0" lang="en-US" sz="4400" b="0" i="0" u="none" strike="noStrike" kern="0" cap="none" spc="0" normalizeH="0" baseline="0" noProof="0" dirty="0">
                <a:ln>
                  <a:noFill/>
                </a:ln>
                <a:solidFill>
                  <a:schemeClr val="dk1"/>
                </a:solidFill>
                <a:effectLst/>
                <a:uLnTx/>
                <a:uFillTx/>
                <a:latin typeface="Grandview" panose="020B0502040204020203" pitchFamily="34" charset="0"/>
                <a:ea typeface="Oswald"/>
                <a:cs typeface="Oswald"/>
                <a:sym typeface="Oswald"/>
              </a:rPr>
            </a:br>
            <a:r>
              <a:rPr kumimoji="0" lang="en-US" sz="4400" b="0" i="0" u="none" strike="noStrike" kern="0" cap="none" spc="0" normalizeH="0" baseline="0" noProof="0" dirty="0">
                <a:ln>
                  <a:noFill/>
                </a:ln>
                <a:solidFill>
                  <a:schemeClr val="dk1"/>
                </a:solidFill>
                <a:effectLst/>
                <a:uLnTx/>
                <a:uFillTx/>
                <a:latin typeface="Grandview" panose="020B0502040204020203" pitchFamily="34" charset="0"/>
                <a:ea typeface="Oswald"/>
                <a:cs typeface="Oswald"/>
                <a:sym typeface="Oswald"/>
              </a:rPr>
              <a:t>Preparing for April 2024</a:t>
            </a:r>
          </a:p>
        </p:txBody>
      </p:sp>
      <p:sp>
        <p:nvSpPr>
          <p:cNvPr id="325" name="Google Shape;325;p32"/>
          <p:cNvSpPr txBox="1">
            <a:spLocks noGrp="1"/>
          </p:cNvSpPr>
          <p:nvPr>
            <p:ph type="ctrTitle"/>
          </p:nvPr>
        </p:nvSpPr>
        <p:spPr>
          <a:xfrm>
            <a:off x="4618038" y="2571750"/>
            <a:ext cx="4064000" cy="1076325"/>
          </a:xfrm>
          <a:prstGeom prst="rect">
            <a:avLst/>
          </a:prstGeom>
          <a:noFill/>
          <a:ln>
            <a:noFill/>
            <a:prstDash/>
          </a:ln>
          <a:effectLst/>
        </p:spPr>
        <p:txBody>
          <a:bodyPr rot="0" spcFirstLastPara="1" vertOverflow="overflow" horzOverflow="overflow" vert="horz" wrap="square" lIns="68575" tIns="34275" rIns="68575" bIns="34275"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chemeClr val="dk1"/>
              </a:buClr>
              <a:buSzPts val="4100"/>
              <a:buFont typeface="Arial"/>
              <a:buNone/>
              <a:tabLst/>
              <a:defRPr/>
            </a:pPr>
            <a:r>
              <a:rPr kumimoji="0" lang="en-US" sz="3200" u="none" strike="noStrike" kern="0" cap="none" spc="0" normalizeH="0" baseline="0" noProof="0" dirty="0">
                <a:ln>
                  <a:noFill/>
                </a:ln>
                <a:solidFill>
                  <a:schemeClr val="dk1"/>
                </a:solidFill>
                <a:effectLst/>
                <a:uLnTx/>
                <a:uFillTx/>
                <a:latin typeface="+mn-lt"/>
                <a:ea typeface="Helvetica Neue"/>
                <a:cs typeface="Arial" panose="020B0604020202020204" pitchFamily="34" charset="0"/>
                <a:sym typeface="Helvetica Neue"/>
              </a:rPr>
              <a:t>Supplemental Observation Tips</a:t>
            </a:r>
          </a:p>
        </p:txBody>
      </p:sp>
      <p:sp>
        <p:nvSpPr>
          <p:cNvPr id="327" name="Google Shape;327;p32"/>
          <p:cNvSpPr txBox="1"/>
          <p:nvPr/>
        </p:nvSpPr>
        <p:spPr>
          <a:xfrm>
            <a:off x="578645" y="3648131"/>
            <a:ext cx="3690357" cy="476674"/>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100" dirty="0">
                <a:solidFill>
                  <a:schemeClr val="dk1"/>
                </a:solidFill>
                <a:latin typeface="+mn-lt"/>
                <a:ea typeface="Helvetica Neue"/>
                <a:cs typeface="Arial" panose="020B0604020202020204" pitchFamily="34" charset="0"/>
                <a:sym typeface="Helvetica Neue"/>
              </a:rPr>
              <a:t>Making notes during the December 2020 eclipse in Argentina. Credit: Ana Prieto</a:t>
            </a:r>
            <a:endParaRPr sz="1100" dirty="0">
              <a:solidFill>
                <a:schemeClr val="dk1"/>
              </a:solidFill>
              <a:latin typeface="+mn-lt"/>
              <a:ea typeface="Helvetica Neue"/>
              <a:cs typeface="Arial" panose="020B0604020202020204" pitchFamily="34" charset="0"/>
              <a:sym typeface="Helvetica Neue"/>
            </a:endParaRPr>
          </a:p>
        </p:txBody>
      </p:sp>
      <p:pic>
        <p:nvPicPr>
          <p:cNvPr id="326" name="Google Shape;326;p32" descr="A woman bends over a table, noting observations on a paper data sheet, and with a cell phone in hand. Also on the table are eclipse glasses and an infrared thermometer for surface temperature measurements."/>
          <p:cNvPicPr preferRelativeResize="0"/>
          <p:nvPr/>
        </p:nvPicPr>
        <p:blipFill rotWithShape="1">
          <a:blip r:embed="rId3">
            <a:alphaModFix/>
          </a:blip>
          <a:srcRect/>
          <a:stretch/>
        </p:blipFill>
        <p:spPr>
          <a:xfrm>
            <a:off x="405993" y="813423"/>
            <a:ext cx="3779610" cy="2834707"/>
          </a:xfrm>
          <a:prstGeom prst="rect">
            <a:avLst/>
          </a:prstGeom>
          <a:noFill/>
          <a:ln>
            <a:noFill/>
          </a:ln>
        </p:spPr>
      </p:pic>
      <p:pic>
        <p:nvPicPr>
          <p:cNvPr id="323" name="Google Shape;323;p32">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6522973" y="4736066"/>
            <a:ext cx="950401" cy="293412"/>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33"/>
          <p:cNvSpPr txBox="1">
            <a:spLocks noGrp="1"/>
          </p:cNvSpPr>
          <p:nvPr>
            <p:ph type="title"/>
          </p:nvPr>
        </p:nvSpPr>
        <p:spPr>
          <a:xfrm>
            <a:off x="143861" y="155603"/>
            <a:ext cx="7886700" cy="589319"/>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lt1"/>
              </a:buClr>
              <a:buSzPts val="3300"/>
              <a:buFont typeface="Arial"/>
              <a:buNone/>
            </a:pPr>
            <a:r>
              <a:rPr lang="en" sz="2800" dirty="0"/>
              <a:t>Air Temperature Tips: Timing</a:t>
            </a:r>
            <a:endParaRPr sz="2800" dirty="0"/>
          </a:p>
        </p:txBody>
      </p:sp>
      <p:sp>
        <p:nvSpPr>
          <p:cNvPr id="334" name="Google Shape;334;p33"/>
          <p:cNvSpPr txBox="1">
            <a:spLocks noGrp="1"/>
          </p:cNvSpPr>
          <p:nvPr>
            <p:ph type="body" idx="1"/>
          </p:nvPr>
        </p:nvSpPr>
        <p:spPr>
          <a:xfrm>
            <a:off x="202982" y="939998"/>
            <a:ext cx="8747890" cy="1413006"/>
          </a:xfrm>
          <a:prstGeom prst="rect">
            <a:avLst/>
          </a:prstGeom>
          <a:noFill/>
          <a:ln>
            <a:noFill/>
          </a:ln>
        </p:spPr>
        <p:txBody>
          <a:bodyPr spcFirstLastPara="1" wrap="square" lIns="68575" tIns="34275" rIns="68575" bIns="34275" anchor="t" anchorCtr="0">
            <a:normAutofit lnSpcReduction="10000"/>
          </a:bodyPr>
          <a:lstStyle/>
          <a:p>
            <a:pPr marL="177800" lvl="0" indent="-171450" algn="l" rtl="0">
              <a:lnSpc>
                <a:spcPct val="100000"/>
              </a:lnSpc>
              <a:spcBef>
                <a:spcPts val="0"/>
              </a:spcBef>
              <a:spcAft>
                <a:spcPts val="0"/>
              </a:spcAft>
              <a:buClr>
                <a:schemeClr val="lt1"/>
              </a:buClr>
              <a:buSzPts val="2100"/>
              <a:buChar char="•"/>
            </a:pPr>
            <a:r>
              <a:rPr lang="en" dirty="0"/>
              <a:t>Ideally, take a measurement at least every ten minutes for two hours before and after maximum eclipse</a:t>
            </a:r>
            <a:endParaRPr dirty="0"/>
          </a:p>
          <a:p>
            <a:pPr marL="177800" lvl="0" indent="-171450" algn="l" rtl="0">
              <a:lnSpc>
                <a:spcPct val="100000"/>
              </a:lnSpc>
              <a:spcBef>
                <a:spcPts val="800"/>
              </a:spcBef>
              <a:spcAft>
                <a:spcPts val="0"/>
              </a:spcAft>
              <a:buClr>
                <a:schemeClr val="lt1"/>
              </a:buClr>
              <a:buSzPts val="2100"/>
              <a:buChar char="•"/>
            </a:pPr>
            <a:r>
              <a:rPr lang="en" dirty="0"/>
              <a:t>If you can, increase that to every five minutes for the half hour before and after totality or the maximum eclipse at your location.</a:t>
            </a:r>
            <a:endParaRPr dirty="0"/>
          </a:p>
        </p:txBody>
      </p:sp>
      <p:sp>
        <p:nvSpPr>
          <p:cNvPr id="335" name="Google Shape;335;p33"/>
          <p:cNvSpPr txBox="1"/>
          <p:nvPr/>
        </p:nvSpPr>
        <p:spPr>
          <a:xfrm>
            <a:off x="648356" y="2755127"/>
            <a:ext cx="4588663" cy="982470"/>
          </a:xfrm>
          <a:prstGeom prst="rect">
            <a:avLst/>
          </a:prstGeom>
          <a:noFill/>
          <a:ln>
            <a:noFill/>
          </a:ln>
        </p:spPr>
        <p:txBody>
          <a:bodyPr spcFirstLastPara="1" wrap="square" lIns="68575" tIns="34275" rIns="68575" bIns="34275" anchor="t" anchorCtr="0">
            <a:normAutofit lnSpcReduction="10000"/>
          </a:bodyPr>
          <a:lstStyle/>
          <a:p>
            <a:pPr marL="0" marR="0" lvl="0" indent="0" algn="ctr" rtl="0">
              <a:lnSpc>
                <a:spcPct val="100000"/>
              </a:lnSpc>
              <a:spcBef>
                <a:spcPts val="0"/>
              </a:spcBef>
              <a:spcAft>
                <a:spcPts val="0"/>
              </a:spcAft>
              <a:buClr>
                <a:srgbClr val="FFF2CC"/>
              </a:buClr>
              <a:buSzPts val="2100"/>
              <a:buFont typeface="Arial"/>
              <a:buNone/>
            </a:pPr>
            <a:r>
              <a:rPr lang="en" sz="2100" dirty="0">
                <a:solidFill>
                  <a:srgbClr val="FFF2CC"/>
                </a:solidFill>
                <a:latin typeface="+mn-lt"/>
                <a:ea typeface="Helvetica Neue"/>
                <a:cs typeface="Arial" panose="020B0604020202020204" pitchFamily="34" charset="0"/>
                <a:sym typeface="Helvetica Neue"/>
              </a:rPr>
              <a:t>Stop taking measurements during the maximum eclipse/totality to enjoy the experience!</a:t>
            </a:r>
            <a:endParaRPr sz="2100" dirty="0">
              <a:solidFill>
                <a:schemeClr val="lt1"/>
              </a:solidFill>
              <a:latin typeface="+mn-lt"/>
              <a:ea typeface="Helvetica Neue"/>
              <a:cs typeface="Arial" panose="020B0604020202020204" pitchFamily="34" charset="0"/>
              <a:sym typeface="Helvetica Neue"/>
            </a:endParaRPr>
          </a:p>
        </p:txBody>
      </p:sp>
      <p:pic>
        <p:nvPicPr>
          <p:cNvPr id="336" name="Google Shape;336;p33">
            <a:extLst>
              <a:ext uri="{C183D7F6-B498-43B3-948B-1728B52AA6E4}">
                <adec:decorative xmlns:adec="http://schemas.microsoft.com/office/drawing/2017/decorative" val="1"/>
              </a:ext>
            </a:extLst>
          </p:cNvPr>
          <p:cNvPicPr preferRelativeResize="0"/>
          <p:nvPr/>
        </p:nvPicPr>
        <p:blipFill rotWithShape="1">
          <a:blip r:embed="rId3">
            <a:alphaModFix/>
          </a:blip>
          <a:srcRect t="9732" r="40514" b="15738"/>
          <a:stretch/>
        </p:blipFill>
        <p:spPr>
          <a:xfrm>
            <a:off x="5357410" y="2456467"/>
            <a:ext cx="1550935" cy="1457346"/>
          </a:xfrm>
          <a:prstGeom prst="rect">
            <a:avLst/>
          </a:prstGeom>
          <a:noFill/>
          <a:ln>
            <a:noFill/>
          </a:ln>
        </p:spPr>
      </p:pic>
      <p:sp>
        <p:nvSpPr>
          <p:cNvPr id="338" name="Google Shape;338;p33"/>
          <p:cNvSpPr txBox="1"/>
          <p:nvPr/>
        </p:nvSpPr>
        <p:spPr>
          <a:xfrm>
            <a:off x="7028725" y="2599848"/>
            <a:ext cx="1911900" cy="11706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1100"/>
              <a:buFont typeface="Arial"/>
              <a:buNone/>
            </a:pPr>
            <a:r>
              <a:rPr lang="en" sz="1100" dirty="0">
                <a:solidFill>
                  <a:schemeClr val="lt1"/>
                </a:solidFill>
                <a:latin typeface="+mn-lt"/>
                <a:ea typeface="Helvetica Neue"/>
                <a:cs typeface="Arial" panose="020B0604020202020204" pitchFamily="34" charset="0"/>
                <a:sym typeface="Helvetica Neue"/>
              </a:rPr>
              <a:t>Image of the solar corona taken in Argentina on 14 December 2020. Credit: Science Club </a:t>
            </a:r>
            <a:r>
              <a:rPr lang="en" sz="1100" dirty="0" err="1">
                <a:solidFill>
                  <a:schemeClr val="lt1"/>
                </a:solidFill>
                <a:latin typeface="+mn-lt"/>
                <a:ea typeface="Helvetica Neue"/>
                <a:cs typeface="Arial" panose="020B0604020202020204" pitchFamily="34" charset="0"/>
                <a:sym typeface="Helvetica Neue"/>
              </a:rPr>
              <a:t>Huechulafquen</a:t>
            </a:r>
            <a:r>
              <a:rPr lang="en" sz="1100" dirty="0">
                <a:solidFill>
                  <a:schemeClr val="lt1"/>
                </a:solidFill>
                <a:latin typeface="+mn-lt"/>
                <a:ea typeface="Helvetica Neue"/>
                <a:cs typeface="Arial" panose="020B0604020202020204" pitchFamily="34" charset="0"/>
                <a:sym typeface="Helvetica Neue"/>
              </a:rPr>
              <a:t>, Junín de </a:t>
            </a:r>
            <a:r>
              <a:rPr lang="en" sz="1100" dirty="0" err="1">
                <a:solidFill>
                  <a:schemeClr val="lt1"/>
                </a:solidFill>
                <a:latin typeface="+mn-lt"/>
                <a:ea typeface="Helvetica Neue"/>
                <a:cs typeface="Arial" panose="020B0604020202020204" pitchFamily="34" charset="0"/>
                <a:sym typeface="Helvetica Neue"/>
              </a:rPr>
              <a:t>los</a:t>
            </a:r>
            <a:r>
              <a:rPr lang="en" sz="1100" dirty="0">
                <a:solidFill>
                  <a:schemeClr val="lt1"/>
                </a:solidFill>
                <a:latin typeface="+mn-lt"/>
                <a:ea typeface="Helvetica Neue"/>
                <a:cs typeface="Arial" panose="020B0604020202020204" pitchFamily="34" charset="0"/>
                <a:sym typeface="Helvetica Neue"/>
              </a:rPr>
              <a:t> Andes, Argentina</a:t>
            </a:r>
            <a:endParaRPr sz="1100" dirty="0">
              <a:latin typeface="+mn-lt"/>
            </a:endParaRPr>
          </a:p>
        </p:txBody>
      </p:sp>
      <p:sp>
        <p:nvSpPr>
          <p:cNvPr id="337" name="Google Shape;337;p33"/>
          <p:cNvSpPr txBox="1"/>
          <p:nvPr/>
        </p:nvSpPr>
        <p:spPr>
          <a:xfrm>
            <a:off x="202981" y="4161030"/>
            <a:ext cx="8747890" cy="982470"/>
          </a:xfrm>
          <a:prstGeom prst="rect">
            <a:avLst/>
          </a:prstGeom>
          <a:noFill/>
          <a:ln>
            <a:noFill/>
          </a:ln>
        </p:spPr>
        <p:txBody>
          <a:bodyPr spcFirstLastPara="1" wrap="square" lIns="68575" tIns="34275" rIns="68575" bIns="34275" anchor="t" anchorCtr="0">
            <a:normAutofit/>
          </a:bodyPr>
          <a:lstStyle/>
          <a:p>
            <a:pPr marL="177800" marR="0" lvl="0" indent="-171450" algn="l" rtl="0">
              <a:lnSpc>
                <a:spcPct val="100000"/>
              </a:lnSpc>
              <a:spcBef>
                <a:spcPts val="0"/>
              </a:spcBef>
              <a:spcAft>
                <a:spcPts val="0"/>
              </a:spcAft>
              <a:buClr>
                <a:schemeClr val="lt1"/>
              </a:buClr>
              <a:buSzPts val="2100"/>
              <a:buFont typeface="Arial"/>
              <a:buChar char="•"/>
            </a:pPr>
            <a:r>
              <a:rPr lang="en" sz="2100" dirty="0">
                <a:solidFill>
                  <a:schemeClr val="lt1"/>
                </a:solidFill>
                <a:latin typeface="+mn-lt"/>
                <a:ea typeface="Helvetica Neue"/>
                <a:cs typeface="Arial" panose="020B0604020202020204" pitchFamily="34" charset="0"/>
                <a:sym typeface="Helvetica Neue"/>
              </a:rPr>
              <a:t>If you want the full temperature curve to appear in your graph, make sure you keep taking observations after the point of maximum eclipse.</a:t>
            </a:r>
            <a:endParaRPr sz="1100" dirty="0">
              <a:latin typeface="+mn-lt"/>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34"/>
          <p:cNvSpPr txBox="1">
            <a:spLocks noGrp="1"/>
          </p:cNvSpPr>
          <p:nvPr>
            <p:ph type="title"/>
          </p:nvPr>
        </p:nvSpPr>
        <p:spPr>
          <a:xfrm>
            <a:off x="143861" y="155603"/>
            <a:ext cx="7886700" cy="589319"/>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lt1"/>
              </a:buClr>
              <a:buSzPts val="3300"/>
              <a:buFont typeface="Arial"/>
              <a:buNone/>
            </a:pPr>
            <a:r>
              <a:rPr lang="en" sz="2800" dirty="0"/>
              <a:t>Air Temperature Tips: Choosing a Thermometer</a:t>
            </a:r>
            <a:endParaRPr sz="2800" dirty="0"/>
          </a:p>
        </p:txBody>
      </p:sp>
      <p:sp>
        <p:nvSpPr>
          <p:cNvPr id="345" name="Google Shape;345;p34"/>
          <p:cNvSpPr txBox="1">
            <a:spLocks noGrp="1"/>
          </p:cNvSpPr>
          <p:nvPr>
            <p:ph type="body" idx="1"/>
          </p:nvPr>
        </p:nvSpPr>
        <p:spPr>
          <a:xfrm>
            <a:off x="143861" y="835711"/>
            <a:ext cx="8747890" cy="1084529"/>
          </a:xfrm>
          <a:prstGeom prst="rect">
            <a:avLst/>
          </a:prstGeom>
          <a:noFill/>
          <a:ln>
            <a:noFill/>
          </a:ln>
        </p:spPr>
        <p:txBody>
          <a:bodyPr spcFirstLastPara="1" wrap="square" lIns="68575" tIns="34275" rIns="68575" bIns="34275" anchor="t" anchorCtr="0">
            <a:normAutofit/>
          </a:bodyPr>
          <a:lstStyle/>
          <a:p>
            <a:pPr marL="177800" lvl="0" indent="-171450" algn="l" rtl="0">
              <a:lnSpc>
                <a:spcPct val="100000"/>
              </a:lnSpc>
              <a:spcBef>
                <a:spcPts val="0"/>
              </a:spcBef>
              <a:spcAft>
                <a:spcPts val="0"/>
              </a:spcAft>
              <a:buClr>
                <a:schemeClr val="lt1"/>
              </a:buClr>
              <a:buSzPts val="2100"/>
              <a:buChar char="•"/>
            </a:pPr>
            <a:r>
              <a:rPr lang="en" dirty="0"/>
              <a:t>Make sure you have a separate thermometer of some sort, whether digital or liquid-filled. DON’T rely on a weather app on your phone, as that could be pulling data from a weather station some distance away.</a:t>
            </a:r>
            <a:endParaRPr dirty="0"/>
          </a:p>
        </p:txBody>
      </p:sp>
      <p:sp>
        <p:nvSpPr>
          <p:cNvPr id="347" name="Google Shape;347;p34"/>
          <p:cNvSpPr txBox="1"/>
          <p:nvPr/>
        </p:nvSpPr>
        <p:spPr>
          <a:xfrm>
            <a:off x="4157662" y="1971536"/>
            <a:ext cx="4734089" cy="2454331"/>
          </a:xfrm>
          <a:prstGeom prst="rect">
            <a:avLst/>
          </a:prstGeom>
          <a:noFill/>
          <a:ln>
            <a:noFill/>
          </a:ln>
        </p:spPr>
        <p:txBody>
          <a:bodyPr spcFirstLastPara="1" wrap="square" lIns="68575" tIns="34275" rIns="68575" bIns="34275" anchor="t" anchorCtr="0">
            <a:normAutofit/>
          </a:bodyPr>
          <a:lstStyle/>
          <a:p>
            <a:pPr marL="177800" marR="0" lvl="0" indent="-171450" algn="l" rtl="0">
              <a:lnSpc>
                <a:spcPct val="100000"/>
              </a:lnSpc>
              <a:spcBef>
                <a:spcPts val="0"/>
              </a:spcBef>
              <a:spcAft>
                <a:spcPts val="0"/>
              </a:spcAft>
              <a:buClr>
                <a:schemeClr val="lt1"/>
              </a:buClr>
              <a:buSzPts val="2100"/>
              <a:buFont typeface="Arial"/>
              <a:buChar char="•"/>
            </a:pPr>
            <a:r>
              <a:rPr lang="en" sz="2100" dirty="0">
                <a:solidFill>
                  <a:schemeClr val="lt1"/>
                </a:solidFill>
                <a:latin typeface="+mn-lt"/>
                <a:ea typeface="Helvetica Neue"/>
                <a:cs typeface="Arial" panose="020B0604020202020204" pitchFamily="34" charset="0"/>
                <a:sym typeface="Helvetica Neue"/>
              </a:rPr>
              <a:t>GLOBE has a </a:t>
            </a:r>
            <a:r>
              <a:rPr lang="en" sz="2100" u="sng" dirty="0">
                <a:solidFill>
                  <a:schemeClr val="hlink"/>
                </a:solidFill>
                <a:latin typeface="+mn-lt"/>
                <a:ea typeface="Helvetica Neue"/>
                <a:cs typeface="Arial" panose="020B0604020202020204" pitchFamily="34" charset="0"/>
                <a:sym typeface="Helvetica Neue"/>
                <a:hlinkClick r:id="rId3"/>
              </a:rPr>
              <a:t>list of equipment suppliers for North America</a:t>
            </a:r>
            <a:r>
              <a:rPr lang="en" sz="2100" dirty="0">
                <a:solidFill>
                  <a:schemeClr val="lt1"/>
                </a:solidFill>
                <a:latin typeface="+mn-lt"/>
                <a:ea typeface="Helvetica Neue"/>
                <a:cs typeface="Arial" panose="020B0604020202020204" pitchFamily="34" charset="0"/>
                <a:sym typeface="Helvetica Neue"/>
              </a:rPr>
              <a:t>, but many available thermometers are acceptable. Look for one with with an accuracy of +/- 0.5 ºC (and 0.5 ºC divisions for liquid filled models).</a:t>
            </a:r>
            <a:endParaRPr sz="1100" dirty="0">
              <a:latin typeface="+mn-lt"/>
            </a:endParaRPr>
          </a:p>
        </p:txBody>
      </p:sp>
      <p:sp>
        <p:nvSpPr>
          <p:cNvPr id="348" name="Google Shape;348;p34"/>
          <p:cNvSpPr txBox="1"/>
          <p:nvPr/>
        </p:nvSpPr>
        <p:spPr>
          <a:xfrm>
            <a:off x="649550" y="4489325"/>
            <a:ext cx="3168300" cy="277500"/>
          </a:xfrm>
          <a:prstGeom prst="rect">
            <a:avLst/>
          </a:prstGeom>
          <a:noFill/>
          <a:ln>
            <a:noFill/>
          </a:ln>
        </p:spPr>
        <p:txBody>
          <a:bodyPr spcFirstLastPara="1" wrap="square" lIns="68575" tIns="34275" rIns="68575" bIns="34275" anchor="t" anchorCtr="0">
            <a:normAutofit/>
          </a:bodyPr>
          <a:lstStyle/>
          <a:p>
            <a:pPr marL="0" marR="0" lvl="0" indent="0" algn="l" rtl="0">
              <a:lnSpc>
                <a:spcPct val="100000"/>
              </a:lnSpc>
              <a:spcBef>
                <a:spcPts val="0"/>
              </a:spcBef>
              <a:spcAft>
                <a:spcPts val="0"/>
              </a:spcAft>
              <a:buClr>
                <a:schemeClr val="lt1"/>
              </a:buClr>
              <a:buSzPts val="1200"/>
              <a:buFont typeface="Arial"/>
              <a:buNone/>
            </a:pPr>
            <a:r>
              <a:rPr lang="en" sz="1200" dirty="0">
                <a:solidFill>
                  <a:schemeClr val="lt1"/>
                </a:solidFill>
                <a:latin typeface="+mn-lt"/>
                <a:ea typeface="Helvetica Neue"/>
                <a:cs typeface="Arial" panose="020B0604020202020204" pitchFamily="34" charset="0"/>
                <a:sym typeface="Helvetica Neue"/>
              </a:rPr>
              <a:t>Example thermometers. </a:t>
            </a:r>
            <a:r>
              <a:rPr lang="en" sz="1100" dirty="0">
                <a:latin typeface="+mn-lt"/>
              </a:rPr>
              <a:t> </a:t>
            </a:r>
            <a:r>
              <a:rPr lang="en" sz="1200" dirty="0">
                <a:solidFill>
                  <a:schemeClr val="lt1"/>
                </a:solidFill>
                <a:latin typeface="+mn-lt"/>
                <a:ea typeface="Helvetica Neue"/>
                <a:cs typeface="Arial" panose="020B0604020202020204" pitchFamily="34" charset="0"/>
                <a:sym typeface="Helvetica Neue"/>
              </a:rPr>
              <a:t>Credit: GLOBE</a:t>
            </a:r>
            <a:endParaRPr sz="1100" dirty="0">
              <a:latin typeface="+mn-lt"/>
            </a:endParaRPr>
          </a:p>
        </p:txBody>
      </p:sp>
      <p:pic>
        <p:nvPicPr>
          <p:cNvPr id="346" name="Google Shape;346;p34" descr="A variety of thermometers that can be used to measure air temperature, from left: a handheld weather station unit, a simple alcohol-filled thermometer with a metal backing, a digital thermometer with separate probes on wires, a plastic-protected alcohol-filled thermometer, a temperature data logger."/>
          <p:cNvPicPr preferRelativeResize="0"/>
          <p:nvPr/>
        </p:nvPicPr>
        <p:blipFill rotWithShape="1">
          <a:blip r:embed="rId4">
            <a:alphaModFix/>
          </a:blip>
          <a:srcRect l="22475" t="10389" r="22737" b="18356"/>
          <a:stretch/>
        </p:blipFill>
        <p:spPr>
          <a:xfrm>
            <a:off x="649557" y="2134414"/>
            <a:ext cx="3107834" cy="2264319"/>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35"/>
          <p:cNvSpPr txBox="1">
            <a:spLocks noGrp="1"/>
          </p:cNvSpPr>
          <p:nvPr>
            <p:ph type="title"/>
          </p:nvPr>
        </p:nvSpPr>
        <p:spPr>
          <a:xfrm>
            <a:off x="143860" y="155603"/>
            <a:ext cx="8570371" cy="589319"/>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lt1"/>
              </a:buClr>
              <a:buSzPts val="3300"/>
              <a:buFont typeface="Arial"/>
              <a:buNone/>
            </a:pPr>
            <a:r>
              <a:rPr lang="en" sz="2800" dirty="0"/>
              <a:t>Air Temperature Tips: Accuracy of Measurements</a:t>
            </a:r>
            <a:endParaRPr sz="2800" dirty="0"/>
          </a:p>
        </p:txBody>
      </p:sp>
      <p:sp>
        <p:nvSpPr>
          <p:cNvPr id="355" name="Google Shape;355;p35"/>
          <p:cNvSpPr txBox="1">
            <a:spLocks noGrp="1"/>
          </p:cNvSpPr>
          <p:nvPr>
            <p:ph type="body" idx="1"/>
          </p:nvPr>
        </p:nvSpPr>
        <p:spPr>
          <a:xfrm>
            <a:off x="143850" y="759506"/>
            <a:ext cx="8748000" cy="742200"/>
          </a:xfrm>
          <a:prstGeom prst="rect">
            <a:avLst/>
          </a:prstGeom>
          <a:noFill/>
          <a:ln>
            <a:noFill/>
          </a:ln>
        </p:spPr>
        <p:txBody>
          <a:bodyPr spcFirstLastPara="1" wrap="square" lIns="68575" tIns="34275" rIns="68575" bIns="34275" anchor="t" anchorCtr="0">
            <a:normAutofit/>
          </a:bodyPr>
          <a:lstStyle/>
          <a:p>
            <a:pPr marL="177800" lvl="0" indent="-171450" algn="l" rtl="0">
              <a:lnSpc>
                <a:spcPct val="100000"/>
              </a:lnSpc>
              <a:spcBef>
                <a:spcPts val="0"/>
              </a:spcBef>
              <a:spcAft>
                <a:spcPts val="0"/>
              </a:spcAft>
              <a:buClr>
                <a:schemeClr val="lt1"/>
              </a:buClr>
              <a:buSzPts val="2100"/>
              <a:buChar char="•"/>
            </a:pPr>
            <a:r>
              <a:rPr lang="en" dirty="0"/>
              <a:t>Using an instrument box is ideal, but if that isn’t possible, make measurements in the shade (even your own shadow will help)</a:t>
            </a:r>
            <a:endParaRPr dirty="0"/>
          </a:p>
        </p:txBody>
      </p:sp>
      <p:sp>
        <p:nvSpPr>
          <p:cNvPr id="358" name="Google Shape;358;p35"/>
          <p:cNvSpPr txBox="1"/>
          <p:nvPr/>
        </p:nvSpPr>
        <p:spPr>
          <a:xfrm>
            <a:off x="285436" y="4527352"/>
            <a:ext cx="2253864" cy="52208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1200"/>
              <a:buFont typeface="Arial"/>
              <a:buNone/>
            </a:pPr>
            <a:r>
              <a:rPr lang="en" sz="1100" dirty="0">
                <a:solidFill>
                  <a:schemeClr val="lt1"/>
                </a:solidFill>
                <a:latin typeface="+mn-lt"/>
                <a:ea typeface="Helvetica Neue"/>
                <a:cs typeface="Arial" panose="020B0604020202020204" pitchFamily="34" charset="0"/>
                <a:sym typeface="Helvetica Neue"/>
              </a:rPr>
              <a:t>A mounted instrument box being checked by GLOBE students. Credit: GLOBE</a:t>
            </a:r>
            <a:endParaRPr sz="1000" dirty="0">
              <a:latin typeface="+mn-lt"/>
            </a:endParaRPr>
          </a:p>
        </p:txBody>
      </p:sp>
      <p:pic>
        <p:nvPicPr>
          <p:cNvPr id="356" name="Google Shape;356;p35" descr="Students look into an instrument box (wooden box painted white with slatted sides for air flow) mounted on a post, reading a thermometer inside."/>
          <p:cNvPicPr preferRelativeResize="0"/>
          <p:nvPr/>
        </p:nvPicPr>
        <p:blipFill rotWithShape="1">
          <a:blip r:embed="rId3">
            <a:alphaModFix/>
          </a:blip>
          <a:srcRect l="5" t="1" r="50384" b="48580"/>
          <a:stretch/>
        </p:blipFill>
        <p:spPr>
          <a:xfrm>
            <a:off x="285425" y="1619825"/>
            <a:ext cx="2089793" cy="2880360"/>
          </a:xfrm>
          <a:prstGeom prst="rect">
            <a:avLst/>
          </a:prstGeom>
          <a:noFill/>
          <a:ln>
            <a:noFill/>
          </a:ln>
        </p:spPr>
      </p:pic>
      <p:sp>
        <p:nvSpPr>
          <p:cNvPr id="359" name="Google Shape;359;p35"/>
          <p:cNvSpPr txBox="1"/>
          <p:nvPr/>
        </p:nvSpPr>
        <p:spPr>
          <a:xfrm>
            <a:off x="2499350" y="4530425"/>
            <a:ext cx="6450600" cy="4212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1018"/>
              <a:buFont typeface="Arial"/>
              <a:buNone/>
            </a:pPr>
            <a:r>
              <a:rPr lang="en" sz="1117" dirty="0">
                <a:solidFill>
                  <a:schemeClr val="lt1"/>
                </a:solidFill>
                <a:latin typeface="+mn-lt"/>
                <a:ea typeface="Helvetica Neue"/>
                <a:cs typeface="Arial" panose="020B0604020202020204" pitchFamily="34" charset="0"/>
                <a:sym typeface="Helvetica Neue"/>
              </a:rPr>
              <a:t>Examples of taking the current temperature in the shade: Holding a simple liquid-filled thermometer in your shadow (left) or propping up a digital thermometer in a tree (right). Credit: GLOBE</a:t>
            </a:r>
            <a:endParaRPr sz="1117" dirty="0">
              <a:latin typeface="+mn-lt"/>
            </a:endParaRPr>
          </a:p>
        </p:txBody>
      </p:sp>
      <p:pic>
        <p:nvPicPr>
          <p:cNvPr id="357" name="Google Shape;357;p35" descr="In the shade of a tree, a man holds out a thermometer to measure the air temperature."/>
          <p:cNvPicPr preferRelativeResize="0"/>
          <p:nvPr/>
        </p:nvPicPr>
        <p:blipFill rotWithShape="1">
          <a:blip r:embed="rId4">
            <a:alphaModFix/>
          </a:blip>
          <a:srcRect l="19670"/>
          <a:stretch/>
        </p:blipFill>
        <p:spPr>
          <a:xfrm>
            <a:off x="2633510" y="1651587"/>
            <a:ext cx="3081899" cy="2875766"/>
          </a:xfrm>
          <a:prstGeom prst="rect">
            <a:avLst/>
          </a:prstGeom>
          <a:noFill/>
          <a:ln>
            <a:noFill/>
          </a:ln>
        </p:spPr>
      </p:pic>
      <p:pic>
        <p:nvPicPr>
          <p:cNvPr id="360" name="Google Shape;360;p35" descr="A digital thermometer with a temperature probe on a cord is wedged into the fork of the branches of a tree to keep it in the shade for measurements."/>
          <p:cNvPicPr preferRelativeResize="0"/>
          <p:nvPr/>
        </p:nvPicPr>
        <p:blipFill rotWithShape="1">
          <a:blip r:embed="rId5">
            <a:alphaModFix/>
          </a:blip>
          <a:srcRect l="6647" r="18005"/>
          <a:stretch/>
        </p:blipFill>
        <p:spPr>
          <a:xfrm>
            <a:off x="5939479" y="1651586"/>
            <a:ext cx="2865090" cy="2852838"/>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36"/>
          <p:cNvSpPr txBox="1">
            <a:spLocks noGrp="1"/>
          </p:cNvSpPr>
          <p:nvPr>
            <p:ph type="title"/>
          </p:nvPr>
        </p:nvSpPr>
        <p:spPr>
          <a:xfrm>
            <a:off x="143860" y="155603"/>
            <a:ext cx="8771277" cy="589319"/>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lt1"/>
              </a:buClr>
              <a:buSzPts val="3300"/>
              <a:buFont typeface="Arial"/>
              <a:buNone/>
            </a:pPr>
            <a:r>
              <a:rPr lang="en" sz="2800" dirty="0"/>
              <a:t>Air Temperature Tips: Thermometer Calibration</a:t>
            </a:r>
            <a:endParaRPr sz="2800" dirty="0"/>
          </a:p>
        </p:txBody>
      </p:sp>
      <p:sp>
        <p:nvSpPr>
          <p:cNvPr id="368" name="Google Shape;368;p36"/>
          <p:cNvSpPr txBox="1"/>
          <p:nvPr/>
        </p:nvSpPr>
        <p:spPr>
          <a:xfrm>
            <a:off x="143861" y="756746"/>
            <a:ext cx="7886699" cy="755800"/>
          </a:xfrm>
          <a:prstGeom prst="rect">
            <a:avLst/>
          </a:prstGeom>
          <a:noFill/>
          <a:ln>
            <a:noFill/>
          </a:ln>
        </p:spPr>
        <p:txBody>
          <a:bodyPr spcFirstLastPara="1" wrap="square" lIns="68575" tIns="34275" rIns="68575" bIns="34275" anchor="t" anchorCtr="0">
            <a:normAutofit/>
          </a:bodyPr>
          <a:lstStyle/>
          <a:p>
            <a:pPr marL="0" marR="0" lvl="0" indent="0" algn="l" rtl="0">
              <a:lnSpc>
                <a:spcPct val="100000"/>
              </a:lnSpc>
              <a:spcBef>
                <a:spcPts val="0"/>
              </a:spcBef>
              <a:spcAft>
                <a:spcPts val="0"/>
              </a:spcAft>
              <a:buClr>
                <a:schemeClr val="lt1"/>
              </a:buClr>
              <a:buSzPts val="2100"/>
              <a:buFont typeface="Arial"/>
              <a:buNone/>
            </a:pPr>
            <a:r>
              <a:rPr lang="en" sz="2100" dirty="0">
                <a:solidFill>
                  <a:schemeClr val="lt1"/>
                </a:solidFill>
                <a:latin typeface="+mn-lt"/>
                <a:ea typeface="Helvetica Neue"/>
                <a:cs typeface="Arial" panose="020B0604020202020204" pitchFamily="34" charset="0"/>
                <a:sym typeface="Helvetica Neue"/>
              </a:rPr>
              <a:t>For maximum accuracy, check the calibration of your thermometer. </a:t>
            </a:r>
            <a:endParaRPr sz="1100" dirty="0">
              <a:latin typeface="+mn-lt"/>
            </a:endParaRPr>
          </a:p>
        </p:txBody>
      </p:sp>
      <p:sp>
        <p:nvSpPr>
          <p:cNvPr id="367" name="Google Shape;367;p36"/>
          <p:cNvSpPr txBox="1">
            <a:spLocks noGrp="1"/>
          </p:cNvSpPr>
          <p:nvPr>
            <p:ph type="body" idx="1"/>
          </p:nvPr>
        </p:nvSpPr>
        <p:spPr>
          <a:xfrm>
            <a:off x="312350" y="1765800"/>
            <a:ext cx="4928700" cy="2838000"/>
          </a:xfrm>
          <a:prstGeom prst="rect">
            <a:avLst/>
          </a:prstGeom>
          <a:noFill/>
          <a:ln>
            <a:noFill/>
          </a:ln>
        </p:spPr>
        <p:txBody>
          <a:bodyPr spcFirstLastPara="1" wrap="square" lIns="68575" tIns="34275" rIns="68575" bIns="34275" anchor="t" anchorCtr="0">
            <a:noAutofit/>
          </a:bodyPr>
          <a:lstStyle/>
          <a:p>
            <a:pPr marL="177800" lvl="0" indent="-171450" algn="l" rtl="0">
              <a:lnSpc>
                <a:spcPct val="100000"/>
              </a:lnSpc>
              <a:spcBef>
                <a:spcPts val="0"/>
              </a:spcBef>
              <a:spcAft>
                <a:spcPts val="0"/>
              </a:spcAft>
              <a:buClr>
                <a:schemeClr val="lt1"/>
              </a:buClr>
              <a:buSzPts val="2100"/>
              <a:buChar char="•"/>
            </a:pPr>
            <a:r>
              <a:rPr lang="en" dirty="0"/>
              <a:t>Prepare a mixture of fresh water and crushed ice with more ice than water in a container.</a:t>
            </a:r>
            <a:endParaRPr dirty="0"/>
          </a:p>
          <a:p>
            <a:pPr marL="177800" lvl="0" indent="-171450" algn="l" rtl="0">
              <a:lnSpc>
                <a:spcPct val="100000"/>
              </a:lnSpc>
              <a:spcBef>
                <a:spcPts val="800"/>
              </a:spcBef>
              <a:spcAft>
                <a:spcPts val="0"/>
              </a:spcAft>
              <a:buClr>
                <a:schemeClr val="lt1"/>
              </a:buClr>
              <a:buSzPts val="2100"/>
              <a:buChar char="•"/>
            </a:pPr>
            <a:r>
              <a:rPr lang="en" dirty="0"/>
              <a:t>Put the thermometer in the ice-water bath and let sit for about 10 minutes.</a:t>
            </a:r>
            <a:endParaRPr dirty="0"/>
          </a:p>
          <a:p>
            <a:pPr marL="177800" lvl="0" indent="-171450" algn="l" rtl="0">
              <a:lnSpc>
                <a:spcPct val="100000"/>
              </a:lnSpc>
              <a:spcBef>
                <a:spcPts val="800"/>
              </a:spcBef>
              <a:spcAft>
                <a:spcPts val="0"/>
              </a:spcAft>
              <a:buClr>
                <a:schemeClr val="lt1"/>
              </a:buClr>
              <a:buSzPts val="2100"/>
              <a:buChar char="•"/>
            </a:pPr>
            <a:r>
              <a:rPr lang="en" dirty="0"/>
              <a:t>Read the thermometer. If it reads between -0.5˚ C and +0.5˚ C, the thermometer is fine.</a:t>
            </a:r>
            <a:endParaRPr dirty="0"/>
          </a:p>
        </p:txBody>
      </p:sp>
      <p:sp>
        <p:nvSpPr>
          <p:cNvPr id="369" name="Google Shape;369;p36"/>
          <p:cNvSpPr txBox="1"/>
          <p:nvPr/>
        </p:nvSpPr>
        <p:spPr>
          <a:xfrm>
            <a:off x="5263838" y="4323325"/>
            <a:ext cx="3651300" cy="532800"/>
          </a:xfrm>
          <a:prstGeom prst="rect">
            <a:avLst/>
          </a:prstGeom>
          <a:noFill/>
          <a:ln>
            <a:noFill/>
          </a:ln>
        </p:spPr>
        <p:txBody>
          <a:bodyPr spcFirstLastPara="1" wrap="square" lIns="68575" tIns="34275" rIns="68575" bIns="34275" anchor="t" anchorCtr="0">
            <a:normAutofit/>
          </a:bodyPr>
          <a:lstStyle/>
          <a:p>
            <a:pPr marL="0" marR="0" lvl="0" indent="0" algn="l" rtl="0">
              <a:lnSpc>
                <a:spcPct val="100000"/>
              </a:lnSpc>
              <a:spcBef>
                <a:spcPts val="0"/>
              </a:spcBef>
              <a:spcAft>
                <a:spcPts val="0"/>
              </a:spcAft>
              <a:buClr>
                <a:schemeClr val="lt1"/>
              </a:buClr>
              <a:buSzPts val="1100"/>
              <a:buFont typeface="Arial"/>
              <a:buNone/>
            </a:pPr>
            <a:r>
              <a:rPr lang="en" sz="1100" dirty="0">
                <a:solidFill>
                  <a:schemeClr val="lt1"/>
                </a:solidFill>
                <a:latin typeface="+mn-lt"/>
                <a:ea typeface="Helvetica Neue"/>
                <a:cs typeface="Arial" panose="020B0604020202020204" pitchFamily="34" charset="0"/>
                <a:sym typeface="Helvetica Neue"/>
              </a:rPr>
              <a:t>Testing the calibration of a liquid filled thermometer and a digital thermometer at the same time. Credit: GLOBE</a:t>
            </a:r>
            <a:endParaRPr sz="1100" dirty="0">
              <a:latin typeface="+mn-lt"/>
            </a:endParaRPr>
          </a:p>
        </p:txBody>
      </p:sp>
      <p:pic>
        <p:nvPicPr>
          <p:cNvPr id="370" name="Google Shape;370;p36" descr="A simple liquid-filled thermometer and the temperature probe on a cord from a digital thermometer sit in a container of water and ice. The display of the digital thermometer shows that the probe is measuring -0.3 degrees Celsius, indicating that the instrument is operating within an acceptable range."/>
          <p:cNvPicPr preferRelativeResize="0"/>
          <p:nvPr/>
        </p:nvPicPr>
        <p:blipFill rotWithShape="1">
          <a:blip r:embed="rId3">
            <a:alphaModFix/>
          </a:blip>
          <a:srcRect l="8016" t="5049" r="3924" b="3026"/>
          <a:stretch/>
        </p:blipFill>
        <p:spPr>
          <a:xfrm>
            <a:off x="5241050" y="1344189"/>
            <a:ext cx="3696875" cy="2895302"/>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37"/>
          <p:cNvSpPr txBox="1">
            <a:spLocks noGrp="1"/>
          </p:cNvSpPr>
          <p:nvPr>
            <p:ph type="title"/>
          </p:nvPr>
        </p:nvSpPr>
        <p:spPr>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lt1"/>
              </a:buClr>
              <a:buSzPts val="3300"/>
              <a:buFont typeface="Arial"/>
              <a:buNone/>
            </a:pPr>
            <a:r>
              <a:rPr lang="en" sz="2800" dirty="0"/>
              <a:t>Clouds Observations for the Eclipse</a:t>
            </a:r>
            <a:endParaRPr sz="2800" dirty="0"/>
          </a:p>
        </p:txBody>
      </p:sp>
      <p:sp>
        <p:nvSpPr>
          <p:cNvPr id="376" name="Google Shape;376;p37"/>
          <p:cNvSpPr txBox="1">
            <a:spLocks noGrp="1"/>
          </p:cNvSpPr>
          <p:nvPr>
            <p:ph type="body" idx="1"/>
          </p:nvPr>
        </p:nvSpPr>
        <p:spPr>
          <a:xfrm>
            <a:off x="402021" y="894694"/>
            <a:ext cx="5912069" cy="3807372"/>
          </a:xfrm>
          <a:prstGeom prst="rect">
            <a:avLst/>
          </a:prstGeom>
          <a:noFill/>
          <a:ln>
            <a:noFill/>
          </a:ln>
        </p:spPr>
        <p:txBody>
          <a:bodyPr spcFirstLastPara="1" wrap="square" lIns="68575" tIns="34275" rIns="68575" bIns="34275" anchor="t" anchorCtr="0">
            <a:normAutofit/>
          </a:bodyPr>
          <a:lstStyle/>
          <a:p>
            <a:pPr marL="177800" lvl="0" indent="-171450" algn="l" rtl="0">
              <a:lnSpc>
                <a:spcPct val="100000"/>
              </a:lnSpc>
              <a:spcBef>
                <a:spcPts val="0"/>
              </a:spcBef>
              <a:spcAft>
                <a:spcPts val="0"/>
              </a:spcAft>
              <a:buClr>
                <a:schemeClr val="lt1"/>
              </a:buClr>
              <a:buSzPts val="2100"/>
              <a:buChar char="•"/>
            </a:pPr>
            <a:r>
              <a:rPr lang="en" dirty="0"/>
              <a:t>Make observations about every 15-30 minutes, more often if you wish, especially any time you notice something changing. </a:t>
            </a:r>
            <a:endParaRPr dirty="0"/>
          </a:p>
          <a:p>
            <a:pPr marL="177800" lvl="0" indent="-171450" algn="l" rtl="0">
              <a:lnSpc>
                <a:spcPct val="100000"/>
              </a:lnSpc>
              <a:spcBef>
                <a:spcPts val="800"/>
              </a:spcBef>
              <a:spcAft>
                <a:spcPts val="0"/>
              </a:spcAft>
              <a:buClr>
                <a:schemeClr val="lt1"/>
              </a:buClr>
              <a:buSzPts val="2100"/>
              <a:buChar char="•"/>
            </a:pPr>
            <a:r>
              <a:rPr lang="en" dirty="0"/>
              <a:t>If you are also measuring air temperature, the eclipse tool will remind you with notifications to make your measurements about every third air temperature measurement. </a:t>
            </a:r>
            <a:endParaRPr dirty="0"/>
          </a:p>
          <a:p>
            <a:pPr marL="177800" lvl="0" indent="-171450" algn="l" rtl="0">
              <a:lnSpc>
                <a:spcPct val="100000"/>
              </a:lnSpc>
              <a:spcBef>
                <a:spcPts val="800"/>
              </a:spcBef>
              <a:spcAft>
                <a:spcPts val="0"/>
              </a:spcAft>
              <a:buClr>
                <a:schemeClr val="lt1"/>
              </a:buClr>
              <a:buSzPts val="2100"/>
              <a:buChar char="•"/>
            </a:pPr>
            <a:r>
              <a:rPr lang="en" dirty="0"/>
              <a:t>Feel free to add narrative comments to your photos about anything interesting you see happening.</a:t>
            </a:r>
            <a:endParaRPr dirty="0"/>
          </a:p>
        </p:txBody>
      </p:sp>
      <p:sp>
        <p:nvSpPr>
          <p:cNvPr id="379" name="Google Shape;379;p37"/>
          <p:cNvSpPr txBox="1"/>
          <p:nvPr/>
        </p:nvSpPr>
        <p:spPr>
          <a:xfrm>
            <a:off x="6385950" y="2026600"/>
            <a:ext cx="2577000" cy="4689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1100"/>
              <a:buFont typeface="Arial"/>
              <a:buNone/>
            </a:pPr>
            <a:r>
              <a:rPr lang="en" sz="1100" dirty="0">
                <a:solidFill>
                  <a:schemeClr val="lt1"/>
                </a:solidFill>
                <a:latin typeface="+mn-lt"/>
                <a:ea typeface="Helvetica Neue"/>
                <a:cs typeface="Arial" panose="020B0604020202020204" pitchFamily="34" charset="0"/>
                <a:sym typeface="Helvetica Neue"/>
              </a:rPr>
              <a:t>Taking a Clouds observation with a mobile device. Credit: Lindsey Weaver</a:t>
            </a:r>
            <a:endParaRPr sz="1100" dirty="0">
              <a:latin typeface="+mn-lt"/>
            </a:endParaRPr>
          </a:p>
        </p:txBody>
      </p:sp>
      <p:pic>
        <p:nvPicPr>
          <p:cNvPr id="377" name="Google Shape;377;p37" descr="A man holds a phone at the sky taking a photo of the clouds. "/>
          <p:cNvPicPr preferRelativeResize="0"/>
          <p:nvPr/>
        </p:nvPicPr>
        <p:blipFill rotWithShape="1">
          <a:blip r:embed="rId3">
            <a:alphaModFix/>
          </a:blip>
          <a:srcRect/>
          <a:stretch/>
        </p:blipFill>
        <p:spPr>
          <a:xfrm>
            <a:off x="6457811" y="277867"/>
            <a:ext cx="2286000" cy="1714500"/>
          </a:xfrm>
          <a:prstGeom prst="rect">
            <a:avLst/>
          </a:prstGeom>
          <a:noFill/>
          <a:ln>
            <a:noFill/>
          </a:ln>
        </p:spPr>
      </p:pic>
      <p:sp>
        <p:nvSpPr>
          <p:cNvPr id="380" name="Google Shape;380;p37"/>
          <p:cNvSpPr txBox="1"/>
          <p:nvPr/>
        </p:nvSpPr>
        <p:spPr>
          <a:xfrm>
            <a:off x="6236050" y="4383475"/>
            <a:ext cx="2831700" cy="5538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1100"/>
              <a:buFont typeface="Arial"/>
              <a:buNone/>
            </a:pPr>
            <a:r>
              <a:rPr lang="en" sz="1100" dirty="0">
                <a:solidFill>
                  <a:schemeClr val="lt1"/>
                </a:solidFill>
                <a:latin typeface="+mn-lt"/>
                <a:ea typeface="Helvetica Neue"/>
                <a:cs typeface="Arial" panose="020B0604020202020204" pitchFamily="34" charset="0"/>
                <a:sym typeface="Helvetica Neue"/>
              </a:rPr>
              <a:t>Students from Colegio </a:t>
            </a:r>
            <a:r>
              <a:rPr lang="en" sz="1100" dirty="0" err="1">
                <a:solidFill>
                  <a:schemeClr val="lt1"/>
                </a:solidFill>
                <a:latin typeface="+mn-lt"/>
                <a:ea typeface="Helvetica Neue"/>
                <a:cs typeface="Arial" panose="020B0604020202020204" pitchFamily="34" charset="0"/>
                <a:sym typeface="Helvetica Neue"/>
              </a:rPr>
              <a:t>Fasta</a:t>
            </a:r>
            <a:r>
              <a:rPr lang="en" sz="1100" dirty="0">
                <a:solidFill>
                  <a:schemeClr val="lt1"/>
                </a:solidFill>
                <a:latin typeface="+mn-lt"/>
                <a:ea typeface="Helvetica Neue"/>
                <a:cs typeface="Arial" panose="020B0604020202020204" pitchFamily="34" charset="0"/>
                <a:sym typeface="Helvetica Neue"/>
              </a:rPr>
              <a:t> Villa </a:t>
            </a:r>
            <a:r>
              <a:rPr lang="en" sz="1100" dirty="0" err="1">
                <a:solidFill>
                  <a:schemeClr val="lt1"/>
                </a:solidFill>
                <a:latin typeface="+mn-lt"/>
                <a:ea typeface="Helvetica Neue"/>
                <a:cs typeface="Arial" panose="020B0604020202020204" pitchFamily="34" charset="0"/>
                <a:sym typeface="Helvetica Neue"/>
              </a:rPr>
              <a:t>Eucarística</a:t>
            </a:r>
            <a:r>
              <a:rPr lang="en" sz="1100" dirty="0">
                <a:solidFill>
                  <a:schemeClr val="lt1"/>
                </a:solidFill>
                <a:latin typeface="+mn-lt"/>
                <a:ea typeface="Helvetica Neue"/>
                <a:cs typeface="Arial" panose="020B0604020202020204" pitchFamily="34" charset="0"/>
                <a:sym typeface="Helvetica Neue"/>
              </a:rPr>
              <a:t>, Córdoba, Argentina observing the July 2019 eclipse. Credit: Pablo Cecchi</a:t>
            </a:r>
            <a:endParaRPr sz="1100" dirty="0">
              <a:solidFill>
                <a:schemeClr val="lt1"/>
              </a:solidFill>
              <a:latin typeface="+mn-lt"/>
              <a:ea typeface="Helvetica Neue"/>
              <a:cs typeface="Arial" panose="020B0604020202020204" pitchFamily="34" charset="0"/>
              <a:sym typeface="Helvetica Neue"/>
            </a:endParaRPr>
          </a:p>
        </p:txBody>
      </p:sp>
      <p:pic>
        <p:nvPicPr>
          <p:cNvPr id="378" name="Google Shape;378;p37" descr="A group of students standing outside observing the eclipse. It's close enough to totality that the light has dimmed quite a lot, and it looks like sunset even though it is the middle of the afternoon."/>
          <p:cNvPicPr preferRelativeResize="0"/>
          <p:nvPr/>
        </p:nvPicPr>
        <p:blipFill rotWithShape="1">
          <a:blip r:embed="rId4">
            <a:alphaModFix/>
          </a:blip>
          <a:srcRect/>
          <a:stretch/>
        </p:blipFill>
        <p:spPr>
          <a:xfrm>
            <a:off x="6312257" y="2668971"/>
            <a:ext cx="2577107" cy="17145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D1651"/>
        </a:solidFill>
        <a:effectLst/>
      </p:bgPr>
    </p:bg>
    <p:spTree>
      <p:nvGrpSpPr>
        <p:cNvPr id="1" name="Shape 103"/>
        <p:cNvGrpSpPr/>
        <p:nvPr/>
      </p:nvGrpSpPr>
      <p:grpSpPr>
        <a:xfrm>
          <a:off x="0" y="0"/>
          <a:ext cx="0" cy="0"/>
          <a:chOff x="0" y="0"/>
          <a:chExt cx="0" cy="0"/>
        </a:xfrm>
      </p:grpSpPr>
      <p:sp>
        <p:nvSpPr>
          <p:cNvPr id="104" name="Google Shape;104;p16"/>
          <p:cNvSpPr txBox="1">
            <a:spLocks noGrp="1"/>
          </p:cNvSpPr>
          <p:nvPr>
            <p:ph type="title"/>
          </p:nvPr>
        </p:nvSpPr>
        <p:spPr>
          <a:xfrm>
            <a:off x="93952" y="122275"/>
            <a:ext cx="8914200" cy="438551"/>
          </a:xfrm>
          <a:prstGeom prst="rect">
            <a:avLst/>
          </a:prstGeom>
          <a:noFill/>
          <a:ln>
            <a:noFill/>
            <a:prstDash/>
          </a:ln>
          <a:effectLst/>
        </p:spPr>
        <p:txBody>
          <a:bodyPr rot="0" spcFirstLastPara="1" vertOverflow="overflow" horzOverflow="overflow" vert="horz" wrap="square" lIns="68575" tIns="34275" rIns="68575" bIns="3427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chemeClr val="lt1"/>
                </a:solidFill>
                <a:effectLst/>
                <a:uLnTx/>
                <a:uFillTx/>
                <a:latin typeface="Grandview" panose="020B0502040204020203" pitchFamily="34" charset="0"/>
                <a:ea typeface="Oswald"/>
                <a:cs typeface="Oswald"/>
                <a:sym typeface="Oswald"/>
              </a:rPr>
              <a:t>Using the GLOBE Eclipse tool, volunteer scientists are able to:</a:t>
            </a:r>
          </a:p>
        </p:txBody>
      </p:sp>
      <p:sp>
        <p:nvSpPr>
          <p:cNvPr id="106" name="Google Shape;106;p16"/>
          <p:cNvSpPr txBox="1"/>
          <p:nvPr/>
        </p:nvSpPr>
        <p:spPr>
          <a:xfrm>
            <a:off x="297787" y="613083"/>
            <a:ext cx="6209700" cy="1177215"/>
          </a:xfrm>
          <a:prstGeom prst="rect">
            <a:avLst/>
          </a:prstGeom>
          <a:noFill/>
          <a:ln>
            <a:noFill/>
          </a:ln>
        </p:spPr>
        <p:txBody>
          <a:bodyPr spcFirstLastPara="1" wrap="square" lIns="68575" tIns="34275" rIns="68575" bIns="34275" anchor="t" anchorCtr="0">
            <a:spAutoFit/>
          </a:bodyPr>
          <a:lstStyle/>
          <a:p>
            <a:pPr marL="254000" marR="0" lvl="0" indent="-254000" algn="l" rtl="0">
              <a:spcBef>
                <a:spcPts val="0"/>
              </a:spcBef>
              <a:spcAft>
                <a:spcPts val="0"/>
              </a:spcAft>
              <a:buClr>
                <a:schemeClr val="lt1"/>
              </a:buClr>
              <a:buSzPts val="2400"/>
              <a:buFont typeface="Noto Sans Symbols"/>
              <a:buChar char="∙"/>
            </a:pPr>
            <a:r>
              <a:rPr lang="en" sz="2400" dirty="0">
                <a:solidFill>
                  <a:schemeClr val="lt1"/>
                </a:solidFill>
                <a:latin typeface="+mn-lt"/>
                <a:ea typeface="Helvetica Neue"/>
                <a:cs typeface="Arial" panose="020B0604020202020204" pitchFamily="34" charset="0"/>
                <a:sym typeface="Helvetica Neue"/>
              </a:rPr>
              <a:t>Observe how the eclipse changes atmospheric conditions near you by reporting on clouds and air temperature </a:t>
            </a:r>
            <a:endParaRPr sz="2400" dirty="0">
              <a:solidFill>
                <a:schemeClr val="lt1"/>
              </a:solidFill>
              <a:latin typeface="+mn-lt"/>
              <a:ea typeface="Helvetica Neue"/>
              <a:cs typeface="Arial" panose="020B0604020202020204" pitchFamily="34" charset="0"/>
              <a:sym typeface="Helvetica Neue"/>
            </a:endParaRPr>
          </a:p>
        </p:txBody>
      </p:sp>
      <p:sp>
        <p:nvSpPr>
          <p:cNvPr id="108" name="Google Shape;108;p16"/>
          <p:cNvSpPr txBox="1"/>
          <p:nvPr/>
        </p:nvSpPr>
        <p:spPr>
          <a:xfrm>
            <a:off x="279364" y="4107870"/>
            <a:ext cx="2974503" cy="913365"/>
          </a:xfrm>
          <a:prstGeom prst="rect">
            <a:avLst/>
          </a:prstGeom>
          <a:noFill/>
          <a:ln>
            <a:noFill/>
          </a:ln>
        </p:spPr>
        <p:txBody>
          <a:bodyPr spcFirstLastPara="1" wrap="square" lIns="68575" tIns="34275" rIns="68575" bIns="34275" anchor="t" anchorCtr="0">
            <a:normAutofit fontScale="25000" lnSpcReduction="20000"/>
          </a:bodyPr>
          <a:lstStyle/>
          <a:p>
            <a:pPr marL="0" marR="0" lvl="0" indent="0" algn="l" rtl="0">
              <a:lnSpc>
                <a:spcPct val="120000"/>
              </a:lnSpc>
              <a:spcBef>
                <a:spcPts val="0"/>
              </a:spcBef>
              <a:spcAft>
                <a:spcPts val="0"/>
              </a:spcAft>
              <a:buClr>
                <a:schemeClr val="lt1"/>
              </a:buClr>
              <a:buSzPct val="95454"/>
              <a:buFont typeface="Arial"/>
              <a:buNone/>
            </a:pPr>
            <a:r>
              <a:rPr lang="en" sz="4400" dirty="0">
                <a:solidFill>
                  <a:schemeClr val="lt1"/>
                </a:solidFill>
                <a:latin typeface="+mn-lt"/>
                <a:ea typeface="Helvetica Neue"/>
                <a:cs typeface="Arial" panose="020B0604020202020204" pitchFamily="34" charset="0"/>
                <a:sym typeface="Helvetica Neue"/>
              </a:rPr>
              <a:t>Taking clouds observations using the Clouds tool is always available in the GLOBE Observer app, and is incorporated into the observation prompts for the Eclipse tool. Credit: GLOBE Clouds Team, NASA </a:t>
            </a:r>
            <a:r>
              <a:rPr lang="en" sz="4400" dirty="0" err="1">
                <a:solidFill>
                  <a:schemeClr val="lt1"/>
                </a:solidFill>
                <a:latin typeface="+mn-lt"/>
                <a:ea typeface="Helvetica Neue"/>
                <a:cs typeface="Arial" panose="020B0604020202020204" pitchFamily="34" charset="0"/>
                <a:sym typeface="Helvetica Neue"/>
              </a:rPr>
              <a:t>LaRC</a:t>
            </a:r>
            <a:endParaRPr sz="4400" dirty="0">
              <a:solidFill>
                <a:schemeClr val="lt1"/>
              </a:solidFill>
              <a:latin typeface="+mn-lt"/>
              <a:ea typeface="Helvetica Neue"/>
              <a:cs typeface="Arial" panose="020B0604020202020204" pitchFamily="34" charset="0"/>
              <a:sym typeface="Helvetica Neue"/>
            </a:endParaRPr>
          </a:p>
          <a:p>
            <a:pPr marL="0" marR="0" lvl="0" indent="0" algn="l" rtl="0">
              <a:lnSpc>
                <a:spcPct val="90000"/>
              </a:lnSpc>
              <a:spcBef>
                <a:spcPts val="800"/>
              </a:spcBef>
              <a:spcAft>
                <a:spcPts val="0"/>
              </a:spcAft>
              <a:buClr>
                <a:schemeClr val="lt1"/>
              </a:buClr>
              <a:buSzPct val="100000"/>
              <a:buFont typeface="Arial"/>
              <a:buNone/>
            </a:pPr>
            <a:endParaRPr sz="1200" dirty="0">
              <a:solidFill>
                <a:schemeClr val="lt1"/>
              </a:solidFill>
              <a:latin typeface="+mn-lt"/>
              <a:ea typeface="Helvetica Neue"/>
              <a:cs typeface="Arial" panose="020B0604020202020204" pitchFamily="34" charset="0"/>
              <a:sym typeface="Helvetica Neue"/>
            </a:endParaRPr>
          </a:p>
        </p:txBody>
      </p:sp>
      <p:pic>
        <p:nvPicPr>
          <p:cNvPr id="105" name="Google Shape;105;p16" descr="Three people looking up at the sky, two holding phones to take clouds observations."/>
          <p:cNvPicPr preferRelativeResize="0"/>
          <p:nvPr/>
        </p:nvPicPr>
        <p:blipFill rotWithShape="1">
          <a:blip r:embed="rId3">
            <a:alphaModFix/>
          </a:blip>
          <a:srcRect/>
          <a:stretch/>
        </p:blipFill>
        <p:spPr>
          <a:xfrm>
            <a:off x="352237" y="1913079"/>
            <a:ext cx="2827381" cy="2119431"/>
          </a:xfrm>
          <a:prstGeom prst="rect">
            <a:avLst/>
          </a:prstGeom>
          <a:noFill/>
          <a:ln>
            <a:noFill/>
          </a:ln>
        </p:spPr>
      </p:pic>
      <p:sp>
        <p:nvSpPr>
          <p:cNvPr id="109" name="Google Shape;109;p16"/>
          <p:cNvSpPr txBox="1"/>
          <p:nvPr/>
        </p:nvSpPr>
        <p:spPr>
          <a:xfrm>
            <a:off x="3552648" y="4107870"/>
            <a:ext cx="3461215" cy="934325"/>
          </a:xfrm>
          <a:prstGeom prst="rect">
            <a:avLst/>
          </a:prstGeom>
          <a:noFill/>
          <a:ln>
            <a:noFill/>
          </a:ln>
        </p:spPr>
        <p:txBody>
          <a:bodyPr spcFirstLastPara="1" wrap="square" lIns="68575" tIns="34275" rIns="68575" bIns="34275" anchor="t" anchorCtr="0">
            <a:normAutofit fontScale="92500" lnSpcReduction="10000"/>
          </a:bodyPr>
          <a:lstStyle/>
          <a:p>
            <a:pPr marL="0" marR="0" lvl="0" indent="0" algn="l" rtl="0">
              <a:lnSpc>
                <a:spcPct val="110000"/>
              </a:lnSpc>
              <a:spcBef>
                <a:spcPts val="0"/>
              </a:spcBef>
              <a:spcAft>
                <a:spcPts val="0"/>
              </a:spcAft>
              <a:buClr>
                <a:schemeClr val="lt1"/>
              </a:buClr>
              <a:buSzPct val="100000"/>
              <a:buFont typeface="Arial"/>
              <a:buNone/>
            </a:pPr>
            <a:r>
              <a:rPr lang="en" sz="1200" dirty="0">
                <a:solidFill>
                  <a:schemeClr val="lt1"/>
                </a:solidFill>
                <a:latin typeface="+mn-lt"/>
                <a:ea typeface="Helvetica Neue"/>
                <a:cs typeface="Arial" panose="020B0604020202020204" pitchFamily="34" charset="0"/>
                <a:sym typeface="Helvetica Neue"/>
              </a:rPr>
              <a:t>Above: A simple thermometer that can be used to take air temperature measurements. Credit: GLOBE Right: An example of what the home screen of the GLOBE Observer app will look like when the Eclipse tool is available. Credits: GLOBE</a:t>
            </a:r>
            <a:endParaRPr sz="1200" dirty="0">
              <a:solidFill>
                <a:schemeClr val="lt1"/>
              </a:solidFill>
              <a:latin typeface="+mn-lt"/>
              <a:ea typeface="Helvetica Neue"/>
              <a:cs typeface="Arial" panose="020B0604020202020204" pitchFamily="34" charset="0"/>
              <a:sym typeface="Helvetica Neue"/>
            </a:endParaRPr>
          </a:p>
        </p:txBody>
      </p:sp>
      <p:pic>
        <p:nvPicPr>
          <p:cNvPr id="107" name="Google Shape;107;p16" descr="A hand holding a basic alcohol-filled thermometer."/>
          <p:cNvPicPr preferRelativeResize="0"/>
          <p:nvPr/>
        </p:nvPicPr>
        <p:blipFill rotWithShape="1">
          <a:blip r:embed="rId4">
            <a:alphaModFix/>
          </a:blip>
          <a:srcRect/>
          <a:stretch/>
        </p:blipFill>
        <p:spPr>
          <a:xfrm>
            <a:off x="3655367" y="1913079"/>
            <a:ext cx="2827381" cy="2120536"/>
          </a:xfrm>
          <a:prstGeom prst="rect">
            <a:avLst/>
          </a:prstGeom>
          <a:noFill/>
          <a:ln>
            <a:noFill/>
          </a:ln>
        </p:spPr>
      </p:pic>
      <p:pic>
        <p:nvPicPr>
          <p:cNvPr id="110" name="Google Shape;110;p16" descr="The main landing page of the GLOBE Observer app. It says, &quot;choose your procotol&quot; and then has selection buttons for Eclipse, Clouds, Mosquito Habitat Mapper, Land Cover, and Trees. Below the buttons are links to GLOBE social media channels, and link to visit the main GLOBE website as well as the app-specific GLOBE Observer website."/>
          <p:cNvPicPr preferRelativeResize="0"/>
          <p:nvPr/>
        </p:nvPicPr>
        <p:blipFill>
          <a:blip r:embed="rId5">
            <a:alphaModFix/>
          </a:blip>
          <a:stretch>
            <a:fillRect/>
          </a:stretch>
        </p:blipFill>
        <p:spPr>
          <a:xfrm>
            <a:off x="7353775" y="661563"/>
            <a:ext cx="1504150" cy="4302351"/>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38"/>
          <p:cNvSpPr txBox="1">
            <a:spLocks noGrp="1"/>
          </p:cNvSpPr>
          <p:nvPr>
            <p:ph type="title"/>
          </p:nvPr>
        </p:nvSpPr>
        <p:spPr>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lt1"/>
              </a:buClr>
              <a:buSzPts val="3300"/>
              <a:buFont typeface="Arial"/>
              <a:buNone/>
            </a:pPr>
            <a:r>
              <a:rPr lang="en" sz="2800" dirty="0"/>
              <a:t>Basic Wind Observations</a:t>
            </a:r>
            <a:endParaRPr sz="2800" dirty="0"/>
          </a:p>
        </p:txBody>
      </p:sp>
      <p:sp>
        <p:nvSpPr>
          <p:cNvPr id="386" name="Google Shape;386;p38"/>
          <p:cNvSpPr txBox="1">
            <a:spLocks noGrp="1"/>
          </p:cNvSpPr>
          <p:nvPr>
            <p:ph type="body" idx="1"/>
          </p:nvPr>
        </p:nvSpPr>
        <p:spPr>
          <a:xfrm>
            <a:off x="193128" y="677648"/>
            <a:ext cx="8747890" cy="1556385"/>
          </a:xfrm>
          <a:prstGeom prst="rect">
            <a:avLst/>
          </a:prstGeom>
          <a:noFill/>
          <a:ln>
            <a:noFill/>
          </a:ln>
        </p:spPr>
        <p:txBody>
          <a:bodyPr spcFirstLastPara="1" wrap="square" lIns="68575" tIns="34275" rIns="68575" bIns="34275" anchor="t" anchorCtr="0">
            <a:normAutofit fontScale="92500" lnSpcReduction="10000"/>
          </a:bodyPr>
          <a:lstStyle/>
          <a:p>
            <a:pPr marL="177800" lvl="0" indent="-171450" algn="l" rtl="0">
              <a:lnSpc>
                <a:spcPct val="120000"/>
              </a:lnSpc>
              <a:spcBef>
                <a:spcPts val="0"/>
              </a:spcBef>
              <a:spcAft>
                <a:spcPts val="0"/>
              </a:spcAft>
              <a:buClr>
                <a:schemeClr val="lt1"/>
              </a:buClr>
              <a:buSzPts val="2100"/>
              <a:buChar char="•"/>
            </a:pPr>
            <a:r>
              <a:rPr lang="en" dirty="0"/>
              <a:t>A simple rod and a ribbon (a wind stick) can be a way to visually estimate if the wind is increasing or decreasing, or changing direction</a:t>
            </a:r>
            <a:endParaRPr dirty="0"/>
          </a:p>
          <a:p>
            <a:pPr marL="177800" lvl="0" indent="-171450" algn="l" rtl="0">
              <a:lnSpc>
                <a:spcPct val="120000"/>
              </a:lnSpc>
              <a:spcBef>
                <a:spcPts val="800"/>
              </a:spcBef>
              <a:spcAft>
                <a:spcPts val="0"/>
              </a:spcAft>
              <a:buClr>
                <a:schemeClr val="lt1"/>
              </a:buClr>
              <a:buSzPts val="2100"/>
              <a:buChar char="•"/>
            </a:pPr>
            <a:r>
              <a:rPr lang="en" dirty="0"/>
              <a:t>Include your stick in the down photo of any clouds observations you take to document the changes during the period of the eclipse.</a:t>
            </a:r>
            <a:endParaRPr dirty="0"/>
          </a:p>
        </p:txBody>
      </p:sp>
      <p:sp>
        <p:nvSpPr>
          <p:cNvPr id="390" name="Google Shape;390;p38"/>
          <p:cNvSpPr txBox="1"/>
          <p:nvPr/>
        </p:nvSpPr>
        <p:spPr>
          <a:xfrm>
            <a:off x="202981" y="4510533"/>
            <a:ext cx="5117400" cy="3546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1100"/>
              <a:buFont typeface="Arial"/>
              <a:buNone/>
            </a:pPr>
            <a:r>
              <a:rPr lang="en" sz="1100" dirty="0">
                <a:solidFill>
                  <a:schemeClr val="lt1"/>
                </a:solidFill>
                <a:latin typeface="+mn-lt"/>
                <a:ea typeface="Helvetica Neue"/>
                <a:cs typeface="Arial" panose="020B0604020202020204" pitchFamily="34" charset="0"/>
                <a:sym typeface="Helvetica Neue"/>
              </a:rPr>
              <a:t>Images of a wind stick showing progressively stronger wind from left to right. Credit: AREN Project</a:t>
            </a:r>
            <a:endParaRPr sz="1100" dirty="0">
              <a:latin typeface="+mn-lt"/>
            </a:endParaRPr>
          </a:p>
        </p:txBody>
      </p:sp>
      <p:pic>
        <p:nvPicPr>
          <p:cNvPr id="4" name="Picture 3" descr="Three images of a wind flag (stick with a lightweight ribbon attached at the top) in the ground. The first image shows the ribbon hanging fairly limply and showing very little wind. The second image shows the ribbon extending about 45 degrees from vertical, indicating moderate wind. The third image shows the ribbon extending nearly horizontal from the top of the stick, showing stronger winds.">
            <a:extLst>
              <a:ext uri="{FF2B5EF4-FFF2-40B4-BE49-F238E27FC236}">
                <a16:creationId xmlns:a16="http://schemas.microsoft.com/office/drawing/2014/main" id="{7988BB38-0EE2-D539-00CF-4743321715CB}"/>
              </a:ext>
            </a:extLst>
          </p:cNvPr>
          <p:cNvPicPr>
            <a:picLocks noChangeAspect="1"/>
          </p:cNvPicPr>
          <p:nvPr/>
        </p:nvPicPr>
        <p:blipFill>
          <a:blip r:embed="rId3"/>
          <a:stretch>
            <a:fillRect/>
          </a:stretch>
        </p:blipFill>
        <p:spPr>
          <a:xfrm>
            <a:off x="344012" y="2320177"/>
            <a:ext cx="4719782" cy="2104212"/>
          </a:xfrm>
          <a:prstGeom prst="rect">
            <a:avLst/>
          </a:prstGeom>
        </p:spPr>
      </p:pic>
      <p:sp>
        <p:nvSpPr>
          <p:cNvPr id="391" name="Google Shape;391;p38"/>
          <p:cNvSpPr txBox="1"/>
          <p:nvPr/>
        </p:nvSpPr>
        <p:spPr>
          <a:xfrm>
            <a:off x="5479550" y="2203444"/>
            <a:ext cx="3471300" cy="768300"/>
          </a:xfrm>
          <a:prstGeom prst="rect">
            <a:avLst/>
          </a:prstGeom>
          <a:noFill/>
          <a:ln>
            <a:noFill/>
          </a:ln>
        </p:spPr>
        <p:txBody>
          <a:bodyPr spcFirstLastPara="1" wrap="square" lIns="68575" tIns="34275" rIns="68575" bIns="34275" anchor="t" anchorCtr="0">
            <a:normAutofit/>
          </a:bodyPr>
          <a:lstStyle/>
          <a:p>
            <a:pPr marL="0" marR="0" lvl="0" indent="0" algn="l" rtl="0">
              <a:lnSpc>
                <a:spcPct val="100000"/>
              </a:lnSpc>
              <a:spcBef>
                <a:spcPts val="0"/>
              </a:spcBef>
              <a:spcAft>
                <a:spcPts val="0"/>
              </a:spcAft>
              <a:buClr>
                <a:schemeClr val="lt1"/>
              </a:buClr>
              <a:buSzPts val="1500"/>
              <a:buFont typeface="Arial"/>
              <a:buNone/>
            </a:pPr>
            <a:r>
              <a:rPr lang="en" sz="1500" dirty="0">
                <a:solidFill>
                  <a:schemeClr val="lt1"/>
                </a:solidFill>
                <a:latin typeface="+mn-lt"/>
                <a:ea typeface="Helvetica Neue"/>
                <a:cs typeface="Arial" panose="020B0604020202020204" pitchFamily="34" charset="0"/>
                <a:sym typeface="Helvetica Neue"/>
              </a:rPr>
              <a:t>Tip: Using the manual photo option for your down photo may make it easier to capture the wind stick fully.</a:t>
            </a:r>
            <a:endParaRPr sz="1100" dirty="0">
              <a:latin typeface="+mn-lt"/>
            </a:endParaRPr>
          </a:p>
        </p:txBody>
      </p:sp>
      <p:pic>
        <p:nvPicPr>
          <p:cNvPr id="6" name="Picture 5" descr="A portion of the clouds photo section of the app, showing how to tap on a photo slot for a specific direction to take a photo manually, instead of with the automatic photo feature.">
            <a:extLst>
              <a:ext uri="{FF2B5EF4-FFF2-40B4-BE49-F238E27FC236}">
                <a16:creationId xmlns:a16="http://schemas.microsoft.com/office/drawing/2014/main" id="{8304639E-07EE-4396-7B51-B3066747918A}"/>
              </a:ext>
            </a:extLst>
          </p:cNvPr>
          <p:cNvPicPr>
            <a:picLocks noChangeAspect="1"/>
          </p:cNvPicPr>
          <p:nvPr/>
        </p:nvPicPr>
        <p:blipFill>
          <a:blip r:embed="rId4"/>
          <a:stretch>
            <a:fillRect/>
          </a:stretch>
        </p:blipFill>
        <p:spPr>
          <a:xfrm>
            <a:off x="6021400" y="3094876"/>
            <a:ext cx="2387600" cy="1981200"/>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39"/>
          <p:cNvSpPr txBox="1">
            <a:spLocks noGrp="1"/>
          </p:cNvSpPr>
          <p:nvPr>
            <p:ph type="title"/>
          </p:nvPr>
        </p:nvSpPr>
        <p:spPr>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lt1"/>
              </a:buClr>
              <a:buSzPts val="3300"/>
              <a:buFont typeface="Arial"/>
              <a:buNone/>
            </a:pPr>
            <a:r>
              <a:rPr lang="en" sz="2800" dirty="0"/>
              <a:t>Land Cover Observations</a:t>
            </a:r>
            <a:endParaRPr sz="2800" dirty="0"/>
          </a:p>
        </p:txBody>
      </p:sp>
      <p:sp>
        <p:nvSpPr>
          <p:cNvPr id="400" name="Google Shape;400;p39"/>
          <p:cNvSpPr txBox="1">
            <a:spLocks noGrp="1"/>
          </p:cNvSpPr>
          <p:nvPr>
            <p:ph type="body" idx="1"/>
          </p:nvPr>
        </p:nvSpPr>
        <p:spPr>
          <a:xfrm>
            <a:off x="202982" y="752701"/>
            <a:ext cx="8856606" cy="2323008"/>
          </a:xfrm>
          <a:prstGeom prst="rect">
            <a:avLst/>
          </a:prstGeom>
          <a:noFill/>
          <a:ln>
            <a:noFill/>
          </a:ln>
        </p:spPr>
        <p:txBody>
          <a:bodyPr spcFirstLastPara="1" wrap="square" lIns="68575" tIns="34275" rIns="68575" bIns="34275" anchor="t" anchorCtr="0">
            <a:normAutofit/>
          </a:bodyPr>
          <a:lstStyle/>
          <a:p>
            <a:pPr marL="177800" lvl="0" indent="-171450" algn="l" rtl="0">
              <a:lnSpc>
                <a:spcPct val="100000"/>
              </a:lnSpc>
              <a:spcBef>
                <a:spcPts val="0"/>
              </a:spcBef>
              <a:spcAft>
                <a:spcPts val="0"/>
              </a:spcAft>
              <a:buClr>
                <a:schemeClr val="lt1"/>
              </a:buClr>
              <a:buSzPts val="2100"/>
              <a:buChar char="•"/>
            </a:pPr>
            <a:r>
              <a:rPr lang="en" dirty="0"/>
              <a:t>We ask you do to a Land Cover observation as part of the initial setup when you open the Eclipse tool to help with research questions that may look at the effect of different types of surface cover on temperature changes during the eclipse. </a:t>
            </a:r>
            <a:endParaRPr dirty="0"/>
          </a:p>
          <a:p>
            <a:pPr marL="177800" lvl="0" indent="-171450" algn="l" rtl="0">
              <a:lnSpc>
                <a:spcPct val="90000"/>
              </a:lnSpc>
              <a:spcBef>
                <a:spcPts val="800"/>
              </a:spcBef>
              <a:spcAft>
                <a:spcPts val="0"/>
              </a:spcAft>
              <a:buClr>
                <a:schemeClr val="lt1"/>
              </a:buClr>
              <a:buSzPts val="2100"/>
              <a:buChar char="•"/>
            </a:pPr>
            <a:r>
              <a:rPr lang="en" dirty="0"/>
              <a:t>As part of that site setup, please include your thermometer in one of your photos, which will allow us to confirm the type you are using for air temperature measurements.</a:t>
            </a:r>
            <a:endParaRPr dirty="0"/>
          </a:p>
        </p:txBody>
      </p:sp>
      <p:sp>
        <p:nvSpPr>
          <p:cNvPr id="403" name="Google Shape;403;p39"/>
          <p:cNvSpPr txBox="1"/>
          <p:nvPr/>
        </p:nvSpPr>
        <p:spPr>
          <a:xfrm>
            <a:off x="364787" y="4652159"/>
            <a:ext cx="2555100" cy="421800"/>
          </a:xfrm>
          <a:prstGeom prst="rect">
            <a:avLst/>
          </a:prstGeom>
          <a:noFill/>
          <a:ln>
            <a:noFill/>
          </a:ln>
        </p:spPr>
        <p:txBody>
          <a:bodyPr spcFirstLastPara="1" wrap="square" lIns="68575" tIns="34275" rIns="68575" bIns="34275" anchor="t" anchorCtr="0">
            <a:normAutofit fontScale="92500" lnSpcReduction="10000"/>
          </a:bodyPr>
          <a:lstStyle/>
          <a:p>
            <a:pPr marL="0" marR="0" lvl="0" indent="0" algn="l" rtl="0">
              <a:lnSpc>
                <a:spcPct val="110000"/>
              </a:lnSpc>
              <a:spcBef>
                <a:spcPts val="0"/>
              </a:spcBef>
              <a:spcAft>
                <a:spcPts val="0"/>
              </a:spcAft>
              <a:buClr>
                <a:schemeClr val="lt1"/>
              </a:buClr>
              <a:buSzPct val="100000"/>
              <a:buFont typeface="Arial"/>
              <a:buNone/>
            </a:pPr>
            <a:r>
              <a:rPr lang="en" sz="1200" dirty="0">
                <a:solidFill>
                  <a:schemeClr val="lt1"/>
                </a:solidFill>
                <a:latin typeface="+mn-lt"/>
                <a:ea typeface="Helvetica Neue"/>
                <a:cs typeface="Arial" panose="020B0604020202020204" pitchFamily="34" charset="0"/>
                <a:sym typeface="Helvetica Neue"/>
              </a:rPr>
              <a:t>A photo from a land cover observation. Credit: GLOBE</a:t>
            </a:r>
            <a:endParaRPr sz="1100" dirty="0">
              <a:latin typeface="+mn-lt"/>
            </a:endParaRPr>
          </a:p>
        </p:txBody>
      </p:sp>
      <p:pic>
        <p:nvPicPr>
          <p:cNvPr id="401" name="Google Shape;401;p39" descr="An example land cover photo showing a stand of trees and areas of grass on either side of a paved pathway leading to a boardwalk over a wetland area."/>
          <p:cNvPicPr preferRelativeResize="0"/>
          <p:nvPr/>
        </p:nvPicPr>
        <p:blipFill rotWithShape="1">
          <a:blip r:embed="rId3">
            <a:alphaModFix/>
          </a:blip>
          <a:srcRect/>
          <a:stretch/>
        </p:blipFill>
        <p:spPr>
          <a:xfrm>
            <a:off x="401037" y="3194771"/>
            <a:ext cx="2554998" cy="1435608"/>
          </a:xfrm>
          <a:prstGeom prst="rect">
            <a:avLst/>
          </a:prstGeom>
          <a:noFill/>
          <a:ln>
            <a:noFill/>
          </a:ln>
        </p:spPr>
      </p:pic>
      <p:sp>
        <p:nvSpPr>
          <p:cNvPr id="404" name="Google Shape;404;p39"/>
          <p:cNvSpPr txBox="1"/>
          <p:nvPr/>
        </p:nvSpPr>
        <p:spPr>
          <a:xfrm>
            <a:off x="3109888" y="4656496"/>
            <a:ext cx="2599200" cy="413100"/>
          </a:xfrm>
          <a:prstGeom prst="rect">
            <a:avLst/>
          </a:prstGeom>
          <a:noFill/>
          <a:ln>
            <a:noFill/>
          </a:ln>
        </p:spPr>
        <p:txBody>
          <a:bodyPr spcFirstLastPara="1" wrap="square" lIns="68575" tIns="34275" rIns="68575" bIns="34275" anchor="t" anchorCtr="0">
            <a:normAutofit/>
          </a:bodyPr>
          <a:lstStyle/>
          <a:p>
            <a:pPr marL="0" marR="0" lvl="0" indent="0" algn="l" rtl="0">
              <a:lnSpc>
                <a:spcPct val="100000"/>
              </a:lnSpc>
              <a:spcBef>
                <a:spcPts val="0"/>
              </a:spcBef>
              <a:spcAft>
                <a:spcPts val="0"/>
              </a:spcAft>
              <a:buClr>
                <a:schemeClr val="lt1"/>
              </a:buClr>
              <a:buSzPts val="1100"/>
              <a:buFont typeface="Arial"/>
              <a:buNone/>
            </a:pPr>
            <a:r>
              <a:rPr lang="en" sz="1100" dirty="0">
                <a:solidFill>
                  <a:schemeClr val="lt1"/>
                </a:solidFill>
                <a:latin typeface="+mn-lt"/>
                <a:ea typeface="Helvetica Neue"/>
                <a:cs typeface="Arial" panose="020B0604020202020204" pitchFamily="34" charset="0"/>
                <a:sym typeface="Helvetica Neue"/>
              </a:rPr>
              <a:t>A person taking a land cover observation. Credit: GLOBE</a:t>
            </a:r>
            <a:endParaRPr sz="1100" dirty="0">
              <a:latin typeface="+mn-lt"/>
            </a:endParaRPr>
          </a:p>
        </p:txBody>
      </p:sp>
      <p:pic>
        <p:nvPicPr>
          <p:cNvPr id="402" name="Google Shape;402;p39" descr="A man holds a phone out in front of him to take a land cover photo."/>
          <p:cNvPicPr preferRelativeResize="0"/>
          <p:nvPr/>
        </p:nvPicPr>
        <p:blipFill rotWithShape="1">
          <a:blip r:embed="rId4">
            <a:alphaModFix/>
          </a:blip>
          <a:srcRect/>
          <a:stretch/>
        </p:blipFill>
        <p:spPr>
          <a:xfrm>
            <a:off x="3154100" y="3194775"/>
            <a:ext cx="2554996" cy="1436936"/>
          </a:xfrm>
          <a:prstGeom prst="rect">
            <a:avLst/>
          </a:prstGeom>
          <a:noFill/>
          <a:ln>
            <a:noFill/>
          </a:ln>
        </p:spPr>
      </p:pic>
      <p:sp>
        <p:nvSpPr>
          <p:cNvPr id="405" name="Google Shape;405;p39"/>
          <p:cNvSpPr txBox="1"/>
          <p:nvPr/>
        </p:nvSpPr>
        <p:spPr>
          <a:xfrm>
            <a:off x="5859937" y="4641012"/>
            <a:ext cx="3216900" cy="428584"/>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1100"/>
              <a:buFont typeface="Arial"/>
              <a:buNone/>
            </a:pPr>
            <a:r>
              <a:rPr lang="en" sz="1100" dirty="0">
                <a:solidFill>
                  <a:schemeClr val="lt1"/>
                </a:solidFill>
                <a:latin typeface="+mn-lt"/>
                <a:ea typeface="Helvetica Neue"/>
                <a:cs typeface="Arial" panose="020B0604020202020204" pitchFamily="34" charset="0"/>
                <a:sym typeface="Helvetica Neue"/>
              </a:rPr>
              <a:t>A digital thermometer included in the down photo of a land cover observation. Credit GLOBE</a:t>
            </a:r>
            <a:endParaRPr sz="1100" dirty="0">
              <a:latin typeface="+mn-lt"/>
            </a:endParaRPr>
          </a:p>
        </p:txBody>
      </p:sp>
      <p:pic>
        <p:nvPicPr>
          <p:cNvPr id="406" name="Google Shape;406;p39" descr="A down photo from a Clouds observation in the GLOBE Observer app, with a digital thermometer included."/>
          <p:cNvPicPr preferRelativeResize="0"/>
          <p:nvPr/>
        </p:nvPicPr>
        <p:blipFill rotWithShape="1">
          <a:blip r:embed="rId5">
            <a:alphaModFix/>
          </a:blip>
          <a:srcRect/>
          <a:stretch/>
        </p:blipFill>
        <p:spPr>
          <a:xfrm>
            <a:off x="5951281" y="3194770"/>
            <a:ext cx="3108307" cy="1437187"/>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40"/>
          <p:cNvSpPr txBox="1">
            <a:spLocks noGrp="1"/>
          </p:cNvSpPr>
          <p:nvPr>
            <p:ph type="title"/>
          </p:nvPr>
        </p:nvSpPr>
        <p:spPr>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lt1"/>
              </a:buClr>
              <a:buSzPts val="3300"/>
              <a:buFont typeface="Arial"/>
              <a:buNone/>
            </a:pPr>
            <a:r>
              <a:rPr lang="en" sz="2800" dirty="0"/>
              <a:t>General Notes</a:t>
            </a:r>
            <a:endParaRPr sz="2800" dirty="0"/>
          </a:p>
        </p:txBody>
      </p:sp>
      <p:sp>
        <p:nvSpPr>
          <p:cNvPr id="413" name="Google Shape;413;p40"/>
          <p:cNvSpPr txBox="1">
            <a:spLocks noGrp="1"/>
          </p:cNvSpPr>
          <p:nvPr>
            <p:ph type="body" idx="1"/>
          </p:nvPr>
        </p:nvSpPr>
        <p:spPr>
          <a:xfrm>
            <a:off x="202975" y="787600"/>
            <a:ext cx="8748000" cy="2595900"/>
          </a:xfrm>
          <a:prstGeom prst="rect">
            <a:avLst/>
          </a:prstGeom>
          <a:noFill/>
          <a:ln>
            <a:noFill/>
          </a:ln>
        </p:spPr>
        <p:txBody>
          <a:bodyPr spcFirstLastPara="1" wrap="square" lIns="68575" tIns="34275" rIns="68575" bIns="34275" anchor="t" anchorCtr="0">
            <a:normAutofit/>
          </a:bodyPr>
          <a:lstStyle/>
          <a:p>
            <a:pPr marL="177800" lvl="0" indent="-171450" algn="l" rtl="0">
              <a:lnSpc>
                <a:spcPct val="100000"/>
              </a:lnSpc>
              <a:spcBef>
                <a:spcPts val="0"/>
              </a:spcBef>
              <a:spcAft>
                <a:spcPts val="0"/>
              </a:spcAft>
              <a:buClr>
                <a:schemeClr val="lt1"/>
              </a:buClr>
              <a:buSzPts val="2100"/>
              <a:buChar char="•"/>
            </a:pPr>
            <a:r>
              <a:rPr lang="en" dirty="0"/>
              <a:t>You should download the app and set up your account ahead of time, but you don’t need to have wifi or cellular signal to collect data (can collect and send later).</a:t>
            </a:r>
            <a:endParaRPr dirty="0"/>
          </a:p>
          <a:p>
            <a:pPr marL="177800" lvl="0" indent="-171450" algn="l" rtl="0">
              <a:lnSpc>
                <a:spcPct val="100000"/>
              </a:lnSpc>
              <a:spcBef>
                <a:spcPts val="800"/>
              </a:spcBef>
              <a:spcAft>
                <a:spcPts val="0"/>
              </a:spcAft>
              <a:buClr>
                <a:schemeClr val="lt1"/>
              </a:buClr>
              <a:buSzPts val="2100"/>
              <a:buChar char="•"/>
            </a:pPr>
            <a:r>
              <a:rPr lang="en" dirty="0"/>
              <a:t>Cloud and land cover observations are always available in the GLOBE Observer app, so you can practice those types of observations ahead of time. For basic app users, air temperature will become available closer to each eclipse.</a:t>
            </a:r>
            <a:endParaRPr dirty="0"/>
          </a:p>
        </p:txBody>
      </p:sp>
      <p:pic>
        <p:nvPicPr>
          <p:cNvPr id="414" name="Google Shape;414;p40" descr="The button for the GLOBE Clouds tool"/>
          <p:cNvPicPr preferRelativeResize="0"/>
          <p:nvPr/>
        </p:nvPicPr>
        <p:blipFill rotWithShape="1">
          <a:blip r:embed="rId3">
            <a:alphaModFix/>
          </a:blip>
          <a:srcRect/>
          <a:stretch/>
        </p:blipFill>
        <p:spPr>
          <a:xfrm>
            <a:off x="1620270" y="3453195"/>
            <a:ext cx="2577426" cy="1251893"/>
          </a:xfrm>
          <a:prstGeom prst="rect">
            <a:avLst/>
          </a:prstGeom>
          <a:noFill/>
          <a:ln>
            <a:noFill/>
          </a:ln>
        </p:spPr>
      </p:pic>
      <p:pic>
        <p:nvPicPr>
          <p:cNvPr id="415" name="Google Shape;415;p40" descr="The button for the GLOBE Land Cover tool"/>
          <p:cNvPicPr preferRelativeResize="0"/>
          <p:nvPr/>
        </p:nvPicPr>
        <p:blipFill rotWithShape="1">
          <a:blip r:embed="rId4">
            <a:alphaModFix/>
          </a:blip>
          <a:srcRect/>
          <a:stretch/>
        </p:blipFill>
        <p:spPr>
          <a:xfrm>
            <a:off x="4768151" y="3453195"/>
            <a:ext cx="2563603" cy="1251893"/>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41"/>
          <p:cNvSpPr txBox="1">
            <a:spLocks noGrp="1"/>
          </p:cNvSpPr>
          <p:nvPr>
            <p:ph type="title"/>
          </p:nvPr>
        </p:nvSpPr>
        <p:spPr>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lt1"/>
              </a:buClr>
              <a:buSzPts val="3300"/>
              <a:buFont typeface="Arial"/>
              <a:buNone/>
            </a:pPr>
            <a:r>
              <a:rPr lang="en" sz="2800" dirty="0"/>
              <a:t>Qualitative Observations</a:t>
            </a:r>
            <a:endParaRPr sz="2800" dirty="0"/>
          </a:p>
        </p:txBody>
      </p:sp>
      <p:pic>
        <p:nvPicPr>
          <p:cNvPr id="421" name="Google Shape;421;p41" descr="The Solar Eclipse Journal page has a place to sketch what the Sun looks like at different points during the eclipse, and spaces to make notes or draw images of what is happening around you at the beginning, middle and end of the eclipse."/>
          <p:cNvPicPr preferRelativeResize="0">
            <a:picLocks noGrp="1"/>
          </p:cNvPicPr>
          <p:nvPr>
            <p:ph type="body" idx="1"/>
          </p:nvPr>
        </p:nvPicPr>
        <p:blipFill rotWithShape="1">
          <a:blip r:embed="rId3">
            <a:alphaModFix/>
          </a:blip>
          <a:srcRect/>
          <a:stretch/>
        </p:blipFill>
        <p:spPr>
          <a:xfrm>
            <a:off x="5841497" y="930259"/>
            <a:ext cx="3022129" cy="3920728"/>
          </a:xfrm>
          <a:prstGeom prst="rect">
            <a:avLst/>
          </a:prstGeom>
          <a:noFill/>
          <a:ln>
            <a:noFill/>
          </a:ln>
        </p:spPr>
      </p:pic>
      <p:sp>
        <p:nvSpPr>
          <p:cNvPr id="422" name="Google Shape;422;p41"/>
          <p:cNvSpPr txBox="1"/>
          <p:nvPr/>
        </p:nvSpPr>
        <p:spPr>
          <a:xfrm>
            <a:off x="202981" y="939997"/>
            <a:ext cx="5420579" cy="3919723"/>
          </a:xfrm>
          <a:prstGeom prst="rect">
            <a:avLst/>
          </a:prstGeom>
          <a:noFill/>
          <a:ln>
            <a:noFill/>
          </a:ln>
        </p:spPr>
        <p:txBody>
          <a:bodyPr spcFirstLastPara="1" wrap="square" lIns="68575" tIns="34275" rIns="68575" bIns="34275" anchor="t" anchorCtr="0">
            <a:normAutofit/>
          </a:bodyPr>
          <a:lstStyle/>
          <a:p>
            <a:pPr marL="177800" marR="0" lvl="0" indent="-171450" algn="l" rtl="0">
              <a:lnSpc>
                <a:spcPct val="100000"/>
              </a:lnSpc>
              <a:spcBef>
                <a:spcPts val="0"/>
              </a:spcBef>
              <a:spcAft>
                <a:spcPts val="0"/>
              </a:spcAft>
              <a:buClr>
                <a:schemeClr val="lt1"/>
              </a:buClr>
              <a:buSzPts val="2100"/>
              <a:buFont typeface="Arial"/>
              <a:buChar char="•"/>
            </a:pPr>
            <a:r>
              <a:rPr lang="en" sz="2100" dirty="0">
                <a:solidFill>
                  <a:schemeClr val="lt1"/>
                </a:solidFill>
                <a:latin typeface="+mn-lt"/>
                <a:ea typeface="Helvetica Neue"/>
                <a:cs typeface="Arial" panose="020B0604020202020204" pitchFamily="34" charset="0"/>
                <a:sym typeface="Helvetica Neue"/>
              </a:rPr>
              <a:t>In addition to adding narrative comments to the photo captions in a Clouds observation, or to the field notes in a Land Cover observation, we also have a paper Solar Eclipse Journal page available in the </a:t>
            </a:r>
            <a:r>
              <a:rPr lang="en" sz="2100" u="sng" dirty="0">
                <a:solidFill>
                  <a:schemeClr val="hlink"/>
                </a:solidFill>
                <a:latin typeface="+mn-lt"/>
                <a:ea typeface="Helvetica Neue"/>
                <a:cs typeface="Arial" panose="020B0604020202020204" pitchFamily="34" charset="0"/>
                <a:sym typeface="Helvetica Neue"/>
                <a:hlinkClick r:id="rId4"/>
              </a:rPr>
              <a:t>Eclipse Resource Library</a:t>
            </a:r>
            <a:r>
              <a:rPr lang="en" sz="2100" dirty="0">
                <a:solidFill>
                  <a:schemeClr val="lt1"/>
                </a:solidFill>
                <a:latin typeface="+mn-lt"/>
                <a:ea typeface="Helvetica Neue"/>
                <a:cs typeface="Arial" panose="020B0604020202020204" pitchFamily="34" charset="0"/>
                <a:sym typeface="Helvetica Neue"/>
              </a:rPr>
              <a:t> on the GLOBE Observer website.</a:t>
            </a:r>
            <a:endParaRPr sz="1100" dirty="0">
              <a:latin typeface="+mn-lt"/>
            </a:endParaRPr>
          </a:p>
          <a:p>
            <a:pPr marL="177800" marR="0" lvl="0" indent="-171450" algn="l" rtl="0">
              <a:lnSpc>
                <a:spcPct val="100000"/>
              </a:lnSpc>
              <a:spcBef>
                <a:spcPts val="800"/>
              </a:spcBef>
              <a:spcAft>
                <a:spcPts val="0"/>
              </a:spcAft>
              <a:buClr>
                <a:schemeClr val="lt1"/>
              </a:buClr>
              <a:buSzPts val="2100"/>
              <a:buFont typeface="Arial"/>
              <a:buChar char="•"/>
            </a:pPr>
            <a:r>
              <a:rPr lang="en" sz="2100" dirty="0">
                <a:solidFill>
                  <a:schemeClr val="lt1"/>
                </a:solidFill>
                <a:latin typeface="+mn-lt"/>
                <a:ea typeface="Helvetica Neue"/>
                <a:cs typeface="Arial" panose="020B0604020202020204" pitchFamily="34" charset="0"/>
                <a:sym typeface="Helvetica Neue"/>
              </a:rPr>
              <a:t>This can serve as an organizer for your thoughts or simply inspiration for creating your own style of eclipse journal page.</a:t>
            </a:r>
            <a:endParaRPr sz="1100" dirty="0">
              <a:latin typeface="+mn-lt"/>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F2E8F-4877-1AE3-A99D-8897FF46BFC8}"/>
              </a:ext>
            </a:extLst>
          </p:cNvPr>
          <p:cNvSpPr>
            <a:spLocks noGrp="1"/>
          </p:cNvSpPr>
          <p:nvPr>
            <p:ph type="title"/>
          </p:nvPr>
        </p:nvSpPr>
        <p:spPr/>
        <p:txBody>
          <a:bodyPr>
            <a:normAutofit/>
          </a:bodyPr>
          <a:lstStyle/>
          <a:p>
            <a:r>
              <a:rPr lang="en-US" sz="2800" dirty="0"/>
              <a:t>Eclipse Soundscapes</a:t>
            </a:r>
          </a:p>
        </p:txBody>
      </p:sp>
      <p:sp>
        <p:nvSpPr>
          <p:cNvPr id="7" name="Text Placeholder 2">
            <a:extLst>
              <a:ext uri="{FF2B5EF4-FFF2-40B4-BE49-F238E27FC236}">
                <a16:creationId xmlns:a16="http://schemas.microsoft.com/office/drawing/2014/main" id="{C0611F01-2E63-D1AF-A945-B977CA1EFFA3}"/>
              </a:ext>
            </a:extLst>
          </p:cNvPr>
          <p:cNvSpPr txBox="1">
            <a:spLocks/>
          </p:cNvSpPr>
          <p:nvPr/>
        </p:nvSpPr>
        <p:spPr>
          <a:xfrm>
            <a:off x="98487" y="577542"/>
            <a:ext cx="7122436" cy="1552344"/>
          </a:xfrm>
          <a:prstGeom prst="rect">
            <a:avLst/>
          </a:prstGeom>
          <a:noFill/>
          <a:ln>
            <a:noFill/>
          </a:ln>
        </p:spPr>
        <p:txBody>
          <a:bodyPr spcFirstLastPara="1" wrap="square" lIns="68575" tIns="34275" rIns="68575" bIns="34275" anchor="t" anchorCtr="0">
            <a:normAutofit/>
          </a:bodyPr>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chemeClr val="lt1"/>
              </a:buClr>
              <a:buSzPts val="2100"/>
              <a:buFont typeface="Arial"/>
              <a:buChar char="•"/>
              <a:defRPr sz="2100" b="0" i="0" u="none" strike="noStrike" cap="none">
                <a:solidFill>
                  <a:schemeClr val="lt1"/>
                </a:solidFill>
                <a:latin typeface="+mn-lt"/>
                <a:ea typeface="Helvetica Neue"/>
                <a:cs typeface="Arial" panose="020B0604020202020204" pitchFamily="34" charset="0"/>
                <a:sym typeface="Helvetica Neue"/>
              </a:defRPr>
            </a:lvl1pPr>
            <a:lvl2pPr marL="914400" marR="0" lvl="1" indent="-342900" algn="l" rtl="0">
              <a:lnSpc>
                <a:spcPct val="90000"/>
              </a:lnSpc>
              <a:spcBef>
                <a:spcPts val="400"/>
              </a:spcBef>
              <a:spcAft>
                <a:spcPts val="0"/>
              </a:spcAft>
              <a:buClr>
                <a:schemeClr val="lt1"/>
              </a:buClr>
              <a:buSzPts val="1800"/>
              <a:buFont typeface="Arial"/>
              <a:buChar char="•"/>
              <a:defRPr sz="1800" b="0" i="0" u="none" strike="noStrike" cap="none">
                <a:solidFill>
                  <a:schemeClr val="lt1"/>
                </a:solidFill>
                <a:latin typeface="Helvetica Neue"/>
                <a:ea typeface="Helvetica Neue"/>
                <a:cs typeface="Helvetica Neue"/>
                <a:sym typeface="Helvetica Neue"/>
              </a:defRPr>
            </a:lvl2pPr>
            <a:lvl3pPr marL="1371600" marR="0" lvl="2" indent="-323850" algn="l" rtl="0">
              <a:lnSpc>
                <a:spcPct val="90000"/>
              </a:lnSpc>
              <a:spcBef>
                <a:spcPts val="400"/>
              </a:spcBef>
              <a:spcAft>
                <a:spcPts val="0"/>
              </a:spcAft>
              <a:buClr>
                <a:schemeClr val="lt1"/>
              </a:buClr>
              <a:buSzPts val="1500"/>
              <a:buFont typeface="Arial"/>
              <a:buChar char="•"/>
              <a:defRPr sz="1500" b="0" i="0" u="none" strike="noStrike" cap="none">
                <a:solidFill>
                  <a:schemeClr val="lt1"/>
                </a:solidFill>
                <a:latin typeface="Helvetica Neue"/>
                <a:ea typeface="Helvetica Neue"/>
                <a:cs typeface="Helvetica Neue"/>
                <a:sym typeface="Helvetica Neue"/>
              </a:defRPr>
            </a:lvl3pPr>
            <a:lvl4pPr marL="1828800" marR="0" lvl="3"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Helvetica Neue"/>
                <a:ea typeface="Helvetica Neue"/>
                <a:cs typeface="Helvetica Neue"/>
                <a:sym typeface="Helvetica Neue"/>
              </a:defRPr>
            </a:lvl4pPr>
            <a:lvl5pPr marL="2286000" marR="0" lvl="4"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Helvetica Neue"/>
                <a:ea typeface="Helvetica Neue"/>
                <a:cs typeface="Helvetica Neue"/>
                <a:sym typeface="Helvetica Neue"/>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95250" indent="0">
              <a:lnSpc>
                <a:spcPct val="100000"/>
              </a:lnSpc>
              <a:buFont typeface="Arial"/>
              <a:buNone/>
            </a:pPr>
            <a:r>
              <a:rPr lang="en-US" dirty="0"/>
              <a:t>The NASA-funded participatory science project Eclipse Soundscapes is studying how eclipses affect life on Earth by collecting multi-sensory observations and recorded sound data. Choose one or several of the roles below.</a:t>
            </a:r>
          </a:p>
        </p:txBody>
      </p:sp>
      <p:sp>
        <p:nvSpPr>
          <p:cNvPr id="3" name="Text Placeholder 2">
            <a:extLst>
              <a:ext uri="{FF2B5EF4-FFF2-40B4-BE49-F238E27FC236}">
                <a16:creationId xmlns:a16="http://schemas.microsoft.com/office/drawing/2014/main" id="{30DFEF74-1B30-B937-005D-8079CFEF0B3D}"/>
              </a:ext>
            </a:extLst>
          </p:cNvPr>
          <p:cNvSpPr>
            <a:spLocks noGrp="1"/>
          </p:cNvSpPr>
          <p:nvPr>
            <p:ph type="body" idx="1"/>
          </p:nvPr>
        </p:nvSpPr>
        <p:spPr>
          <a:xfrm>
            <a:off x="202982" y="2075456"/>
            <a:ext cx="8747890" cy="2584964"/>
          </a:xfrm>
        </p:spPr>
        <p:txBody>
          <a:bodyPr>
            <a:normAutofit/>
          </a:bodyPr>
          <a:lstStyle/>
          <a:p>
            <a:pPr marL="344488" indent="-249238">
              <a:lnSpc>
                <a:spcPct val="110000"/>
              </a:lnSpc>
              <a:spcBef>
                <a:spcPts val="0"/>
              </a:spcBef>
            </a:pPr>
            <a:r>
              <a:rPr lang="en-US" sz="1800" dirty="0"/>
              <a:t>Apprentice: take free online lessons to learn about eclipses and earn your Apprentice certificate</a:t>
            </a:r>
          </a:p>
          <a:p>
            <a:pPr marL="344488" indent="-249238">
              <a:lnSpc>
                <a:spcPct val="110000"/>
              </a:lnSpc>
              <a:spcBef>
                <a:spcPts val="0"/>
              </a:spcBef>
            </a:pPr>
            <a:r>
              <a:rPr lang="en-US" sz="1800" dirty="0"/>
              <a:t>Observer: use all of the senses available to you to collect and then share eclipse day observations</a:t>
            </a:r>
          </a:p>
          <a:p>
            <a:pPr marL="344488" indent="-249238">
              <a:lnSpc>
                <a:spcPct val="110000"/>
              </a:lnSpc>
              <a:spcBef>
                <a:spcPts val="0"/>
              </a:spcBef>
            </a:pPr>
            <a:r>
              <a:rPr lang="en-US" sz="1800" dirty="0"/>
              <a:t>Data Collector: use specialized equipment to collect and record soundscapes data on or near the eclipse path </a:t>
            </a:r>
          </a:p>
          <a:p>
            <a:pPr marL="344488" indent="-249238">
              <a:lnSpc>
                <a:spcPct val="110000"/>
              </a:lnSpc>
              <a:spcBef>
                <a:spcPts val="0"/>
              </a:spcBef>
            </a:pPr>
            <a:r>
              <a:rPr lang="en-US" sz="1800" dirty="0"/>
              <a:t>Data Analyst: analyze eclipse soundscapes data online after the 2023 &amp; 2024 eclipses</a:t>
            </a:r>
          </a:p>
        </p:txBody>
      </p:sp>
      <p:sp>
        <p:nvSpPr>
          <p:cNvPr id="9" name="Text Placeholder 2">
            <a:extLst>
              <a:ext uri="{FF2B5EF4-FFF2-40B4-BE49-F238E27FC236}">
                <a16:creationId xmlns:a16="http://schemas.microsoft.com/office/drawing/2014/main" id="{705A2870-10FB-861F-FB03-CBDF229174EF}"/>
              </a:ext>
            </a:extLst>
          </p:cNvPr>
          <p:cNvSpPr txBox="1">
            <a:spLocks/>
          </p:cNvSpPr>
          <p:nvPr/>
        </p:nvSpPr>
        <p:spPr>
          <a:xfrm>
            <a:off x="98486" y="4465018"/>
            <a:ext cx="8928973" cy="623934"/>
          </a:xfrm>
          <a:prstGeom prst="rect">
            <a:avLst/>
          </a:prstGeom>
          <a:noFill/>
          <a:ln>
            <a:noFill/>
          </a:ln>
        </p:spPr>
        <p:txBody>
          <a:bodyPr spcFirstLastPara="1" wrap="square" lIns="68575" tIns="34275" rIns="68575" bIns="34275" anchor="t" anchorCtr="0">
            <a:normAutofit/>
          </a:bodyPr>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chemeClr val="lt1"/>
              </a:buClr>
              <a:buSzPts val="2100"/>
              <a:buFont typeface="Arial"/>
              <a:buChar char="•"/>
              <a:defRPr sz="2100" b="0" i="0" u="none" strike="noStrike" cap="none">
                <a:solidFill>
                  <a:schemeClr val="lt1"/>
                </a:solidFill>
                <a:latin typeface="+mn-lt"/>
                <a:ea typeface="Helvetica Neue"/>
                <a:cs typeface="Arial" panose="020B0604020202020204" pitchFamily="34" charset="0"/>
                <a:sym typeface="Helvetica Neue"/>
              </a:defRPr>
            </a:lvl1pPr>
            <a:lvl2pPr marL="914400" marR="0" lvl="1" indent="-342900" algn="l" rtl="0">
              <a:lnSpc>
                <a:spcPct val="90000"/>
              </a:lnSpc>
              <a:spcBef>
                <a:spcPts val="400"/>
              </a:spcBef>
              <a:spcAft>
                <a:spcPts val="0"/>
              </a:spcAft>
              <a:buClr>
                <a:schemeClr val="lt1"/>
              </a:buClr>
              <a:buSzPts val="1800"/>
              <a:buFont typeface="Arial"/>
              <a:buChar char="•"/>
              <a:defRPr sz="1800" b="0" i="0" u="none" strike="noStrike" cap="none">
                <a:solidFill>
                  <a:schemeClr val="lt1"/>
                </a:solidFill>
                <a:latin typeface="Helvetica Neue"/>
                <a:ea typeface="Helvetica Neue"/>
                <a:cs typeface="Helvetica Neue"/>
                <a:sym typeface="Helvetica Neue"/>
              </a:defRPr>
            </a:lvl2pPr>
            <a:lvl3pPr marL="1371600" marR="0" lvl="2" indent="-323850" algn="l" rtl="0">
              <a:lnSpc>
                <a:spcPct val="90000"/>
              </a:lnSpc>
              <a:spcBef>
                <a:spcPts val="400"/>
              </a:spcBef>
              <a:spcAft>
                <a:spcPts val="0"/>
              </a:spcAft>
              <a:buClr>
                <a:schemeClr val="lt1"/>
              </a:buClr>
              <a:buSzPts val="1500"/>
              <a:buFont typeface="Arial"/>
              <a:buChar char="•"/>
              <a:defRPr sz="1500" b="0" i="0" u="none" strike="noStrike" cap="none">
                <a:solidFill>
                  <a:schemeClr val="lt1"/>
                </a:solidFill>
                <a:latin typeface="Helvetica Neue"/>
                <a:ea typeface="Helvetica Neue"/>
                <a:cs typeface="Helvetica Neue"/>
                <a:sym typeface="Helvetica Neue"/>
              </a:defRPr>
            </a:lvl3pPr>
            <a:lvl4pPr marL="1828800" marR="0" lvl="3"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Helvetica Neue"/>
                <a:ea typeface="Helvetica Neue"/>
                <a:cs typeface="Helvetica Neue"/>
                <a:sym typeface="Helvetica Neue"/>
              </a:defRPr>
            </a:lvl4pPr>
            <a:lvl5pPr marL="2286000" marR="0" lvl="4"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Helvetica Neue"/>
                <a:ea typeface="Helvetica Neue"/>
                <a:cs typeface="Helvetica Neue"/>
                <a:sym typeface="Helvetica Neue"/>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95250" indent="0">
              <a:buNone/>
            </a:pPr>
            <a:r>
              <a:rPr lang="en-US" sz="1600" dirty="0"/>
              <a:t>Watch a video describing the project and learn more on the </a:t>
            </a:r>
            <a:r>
              <a:rPr lang="en-US" sz="1600" dirty="0">
                <a:hlinkClick r:id="rId3"/>
              </a:rPr>
              <a:t>Roles page at Eclipse Soundscapes</a:t>
            </a:r>
            <a:endParaRPr lang="en-US" sz="1600" dirty="0"/>
          </a:p>
        </p:txBody>
      </p:sp>
      <p:pic>
        <p:nvPicPr>
          <p:cNvPr id="8" name="Picture 4" descr="Eclipse soundscapes logo with a silhouette of a grasshopper in front of a dark black half circle representing the Moon with wispy red and yellow haze peeking out from behind the black half circle representing the Sun blocked by the Moon during a solar eclipse. Under the half circle is the project website EclipseSoundscapes.org.">
            <a:extLst>
              <a:ext uri="{FF2B5EF4-FFF2-40B4-BE49-F238E27FC236}">
                <a16:creationId xmlns:a16="http://schemas.microsoft.com/office/drawing/2014/main" id="{246BFEF6-876B-A5F9-39CB-402A72713A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4127" y="54548"/>
            <a:ext cx="2041842" cy="1735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95791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1BCA9-6FA4-9BEC-A0B0-D451A1E0BD2D}"/>
              </a:ext>
            </a:extLst>
          </p:cNvPr>
          <p:cNvSpPr>
            <a:spLocks noGrp="1"/>
          </p:cNvSpPr>
          <p:nvPr>
            <p:ph type="title"/>
          </p:nvPr>
        </p:nvSpPr>
        <p:spPr/>
        <p:txBody>
          <a:bodyPr>
            <a:normAutofit/>
          </a:bodyPr>
          <a:lstStyle/>
          <a:p>
            <a:r>
              <a:rPr lang="en-US" sz="2800" dirty="0"/>
              <a:t>Observing Animal Behavior with Eclipse Soundscapes</a:t>
            </a:r>
          </a:p>
        </p:txBody>
      </p:sp>
      <p:sp>
        <p:nvSpPr>
          <p:cNvPr id="3" name="Text Placeholder 2">
            <a:extLst>
              <a:ext uri="{FF2B5EF4-FFF2-40B4-BE49-F238E27FC236}">
                <a16:creationId xmlns:a16="http://schemas.microsoft.com/office/drawing/2014/main" id="{8D814891-F3E4-2394-CEE3-0418F73FE0D1}"/>
              </a:ext>
            </a:extLst>
          </p:cNvPr>
          <p:cNvSpPr>
            <a:spLocks noGrp="1"/>
          </p:cNvSpPr>
          <p:nvPr>
            <p:ph type="body" idx="1"/>
          </p:nvPr>
        </p:nvSpPr>
        <p:spPr>
          <a:xfrm>
            <a:off x="179884" y="682732"/>
            <a:ext cx="8596125" cy="1528058"/>
          </a:xfrm>
        </p:spPr>
        <p:txBody>
          <a:bodyPr>
            <a:normAutofit/>
          </a:bodyPr>
          <a:lstStyle/>
          <a:p>
            <a:pPr marL="95250" indent="0">
              <a:lnSpc>
                <a:spcPct val="100000"/>
              </a:lnSpc>
              <a:buNone/>
            </a:pPr>
            <a:r>
              <a:rPr lang="en-US" dirty="0"/>
              <a:t>The Observer Role with Eclipse Soundscapes asks volunteer scientists to record information about animal and insect behavior during the eclipse. This data complements the environmental observations, such as air temperature, taken with GLOBE.</a:t>
            </a:r>
          </a:p>
        </p:txBody>
      </p:sp>
      <p:pic>
        <p:nvPicPr>
          <p:cNvPr id="2050" name="Picture 2" descr="A person sitting outside observing and taking notes on a laptop.">
            <a:extLst>
              <a:ext uri="{FF2B5EF4-FFF2-40B4-BE49-F238E27FC236}">
                <a16:creationId xmlns:a16="http://schemas.microsoft.com/office/drawing/2014/main" id="{7E368C0F-C79F-4A7C-F3B3-279FC72978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885" y="2779575"/>
            <a:ext cx="1494055" cy="1494055"/>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2">
            <a:extLst>
              <a:ext uri="{FF2B5EF4-FFF2-40B4-BE49-F238E27FC236}">
                <a16:creationId xmlns:a16="http://schemas.microsoft.com/office/drawing/2014/main" id="{B133F7F6-8A0C-C6BC-0AF9-2AE3061ABB44}"/>
              </a:ext>
            </a:extLst>
          </p:cNvPr>
          <p:cNvSpPr txBox="1">
            <a:spLocks/>
          </p:cNvSpPr>
          <p:nvPr/>
        </p:nvSpPr>
        <p:spPr>
          <a:xfrm>
            <a:off x="1673940" y="2210791"/>
            <a:ext cx="7369852" cy="2631625"/>
          </a:xfrm>
          <a:prstGeom prst="rect">
            <a:avLst/>
          </a:prstGeom>
          <a:noFill/>
          <a:ln>
            <a:noFill/>
          </a:ln>
        </p:spPr>
        <p:txBody>
          <a:bodyPr spcFirstLastPara="1" wrap="square" lIns="68575" tIns="34275" rIns="68575" bIns="34275" anchor="t" anchorCtr="0">
            <a:normAutofit/>
          </a:bodyPr>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chemeClr val="lt1"/>
              </a:buClr>
              <a:buSzPts val="2100"/>
              <a:buFont typeface="Arial"/>
              <a:buChar char="•"/>
              <a:defRPr sz="2100" b="0" i="0" u="none" strike="noStrike" cap="none">
                <a:solidFill>
                  <a:schemeClr val="lt1"/>
                </a:solidFill>
                <a:latin typeface="+mn-lt"/>
                <a:ea typeface="Helvetica Neue"/>
                <a:cs typeface="Helvetica Neue"/>
                <a:sym typeface="Helvetica Neue"/>
              </a:defRPr>
            </a:lvl1pPr>
            <a:lvl2pPr marL="914400" marR="0" lvl="1" indent="-342900" algn="l" rtl="0">
              <a:lnSpc>
                <a:spcPct val="90000"/>
              </a:lnSpc>
              <a:spcBef>
                <a:spcPts val="400"/>
              </a:spcBef>
              <a:spcAft>
                <a:spcPts val="0"/>
              </a:spcAft>
              <a:buClr>
                <a:schemeClr val="lt1"/>
              </a:buClr>
              <a:buSzPts val="1800"/>
              <a:buFont typeface="Arial"/>
              <a:buChar char="•"/>
              <a:defRPr sz="1800" b="0" i="0" u="none" strike="noStrike" cap="none">
                <a:solidFill>
                  <a:schemeClr val="lt1"/>
                </a:solidFill>
                <a:latin typeface="Helvetica Neue"/>
                <a:ea typeface="Helvetica Neue"/>
                <a:cs typeface="Helvetica Neue"/>
                <a:sym typeface="Helvetica Neue"/>
              </a:defRPr>
            </a:lvl2pPr>
            <a:lvl3pPr marL="1371600" marR="0" lvl="2" indent="-323850" algn="l" rtl="0">
              <a:lnSpc>
                <a:spcPct val="90000"/>
              </a:lnSpc>
              <a:spcBef>
                <a:spcPts val="400"/>
              </a:spcBef>
              <a:spcAft>
                <a:spcPts val="0"/>
              </a:spcAft>
              <a:buClr>
                <a:schemeClr val="lt1"/>
              </a:buClr>
              <a:buSzPts val="1500"/>
              <a:buFont typeface="Arial"/>
              <a:buChar char="•"/>
              <a:defRPr sz="1500" b="0" i="0" u="none" strike="noStrike" cap="none">
                <a:solidFill>
                  <a:schemeClr val="lt1"/>
                </a:solidFill>
                <a:latin typeface="Helvetica Neue"/>
                <a:ea typeface="Helvetica Neue"/>
                <a:cs typeface="Helvetica Neue"/>
                <a:sym typeface="Helvetica Neue"/>
              </a:defRPr>
            </a:lvl3pPr>
            <a:lvl4pPr marL="1828800" marR="0" lvl="3"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Helvetica Neue"/>
                <a:ea typeface="Helvetica Neue"/>
                <a:cs typeface="Helvetica Neue"/>
                <a:sym typeface="Helvetica Neue"/>
              </a:defRPr>
            </a:lvl4pPr>
            <a:lvl5pPr marL="2286000" marR="0" lvl="4"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Helvetica Neue"/>
                <a:ea typeface="Helvetica Neue"/>
                <a:cs typeface="Helvetica Neue"/>
                <a:sym typeface="Helvetica Neue"/>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95250" indent="0">
              <a:lnSpc>
                <a:spcPct val="100000"/>
              </a:lnSpc>
              <a:buFont typeface="Arial"/>
              <a:buNone/>
            </a:pPr>
            <a:r>
              <a:rPr lang="en-US" dirty="0">
                <a:cs typeface="Arial" panose="020B0604020202020204" pitchFamily="34" charset="0"/>
              </a:rPr>
              <a:t>Eclipse Soundscapes wants to find out:</a:t>
            </a:r>
          </a:p>
          <a:p>
            <a:pPr>
              <a:lnSpc>
                <a:spcPct val="100000"/>
              </a:lnSpc>
            </a:pPr>
            <a:r>
              <a:rPr lang="en-US" dirty="0">
                <a:cs typeface="Arial" panose="020B0604020202020204" pitchFamily="34" charset="0"/>
              </a:rPr>
              <a:t>How will animals and insects react during a solar eclipse?</a:t>
            </a:r>
          </a:p>
          <a:p>
            <a:pPr>
              <a:lnSpc>
                <a:spcPct val="100000"/>
              </a:lnSpc>
            </a:pPr>
            <a:r>
              <a:rPr lang="en-US" dirty="0">
                <a:cs typeface="Arial" panose="020B0604020202020204" pitchFamily="34" charset="0"/>
              </a:rPr>
              <a:t>Do daytime animals and insects get quieter? Behave differently?</a:t>
            </a:r>
          </a:p>
          <a:p>
            <a:pPr>
              <a:lnSpc>
                <a:spcPct val="100000"/>
              </a:lnSpc>
            </a:pPr>
            <a:r>
              <a:rPr lang="en-US" dirty="0">
                <a:cs typeface="Arial" panose="020B0604020202020204" pitchFamily="34" charset="0"/>
              </a:rPr>
              <a:t>Do nighttime animals and insects appear and get louder?</a:t>
            </a:r>
          </a:p>
        </p:txBody>
      </p:sp>
    </p:spTree>
    <p:extLst>
      <p:ext uri="{BB962C8B-B14F-4D97-AF65-F5344CB8AC3E}">
        <p14:creationId xmlns:p14="http://schemas.microsoft.com/office/powerpoint/2010/main" val="10550293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30118-12DD-C84F-823E-35E8DED0D8D4}"/>
              </a:ext>
            </a:extLst>
          </p:cNvPr>
          <p:cNvSpPr>
            <a:spLocks noGrp="1"/>
          </p:cNvSpPr>
          <p:nvPr>
            <p:ph type="title"/>
          </p:nvPr>
        </p:nvSpPr>
        <p:spPr>
          <a:xfrm>
            <a:off x="198054" y="167427"/>
            <a:ext cx="8747891" cy="553846"/>
          </a:xfrm>
        </p:spPr>
        <p:txBody>
          <a:bodyPr>
            <a:normAutofit/>
          </a:bodyPr>
          <a:lstStyle/>
          <a:p>
            <a:r>
              <a:rPr lang="en-US" sz="2800" dirty="0"/>
              <a:t>How to be an Observer with Eclipse Soundscapes</a:t>
            </a:r>
          </a:p>
        </p:txBody>
      </p:sp>
      <p:sp>
        <p:nvSpPr>
          <p:cNvPr id="3" name="Text Placeholder 2">
            <a:extLst>
              <a:ext uri="{FF2B5EF4-FFF2-40B4-BE49-F238E27FC236}">
                <a16:creationId xmlns:a16="http://schemas.microsoft.com/office/drawing/2014/main" id="{1C3FF3ED-E6EB-F75D-BA57-8A8FCF44C9EC}"/>
              </a:ext>
            </a:extLst>
          </p:cNvPr>
          <p:cNvSpPr>
            <a:spLocks noGrp="1"/>
          </p:cNvSpPr>
          <p:nvPr>
            <p:ph type="body" idx="1"/>
          </p:nvPr>
        </p:nvSpPr>
        <p:spPr>
          <a:xfrm>
            <a:off x="290055" y="2200854"/>
            <a:ext cx="3145525" cy="1936599"/>
          </a:xfrm>
        </p:spPr>
        <p:txBody>
          <a:bodyPr>
            <a:noAutofit/>
          </a:bodyPr>
          <a:lstStyle/>
          <a:p>
            <a:pPr marL="95250" indent="0">
              <a:buNone/>
            </a:pPr>
            <a:r>
              <a:rPr lang="en-US" sz="2000" dirty="0"/>
              <a:t>Observe for a least 10 minutes before eclipse maximum, during eclipse maximum, and for at least 10 minutes after eclipse maximum. </a:t>
            </a:r>
          </a:p>
        </p:txBody>
      </p:sp>
      <p:pic>
        <p:nvPicPr>
          <p:cNvPr id="3074" name="Picture 2" descr="Drawing of a round moon partially covering a round yellow sun.">
            <a:extLst>
              <a:ext uri="{FF2B5EF4-FFF2-40B4-BE49-F238E27FC236}">
                <a16:creationId xmlns:a16="http://schemas.microsoft.com/office/drawing/2014/main" id="{5300D9C4-698A-A186-A342-690266C040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2134" y="805383"/>
            <a:ext cx="1661375" cy="13716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2">
            <a:extLst>
              <a:ext uri="{FF2B5EF4-FFF2-40B4-BE49-F238E27FC236}">
                <a16:creationId xmlns:a16="http://schemas.microsoft.com/office/drawing/2014/main" id="{2A69792C-BE56-EB52-6335-21551A479AD0}"/>
              </a:ext>
            </a:extLst>
          </p:cNvPr>
          <p:cNvSpPr txBox="1">
            <a:spLocks/>
          </p:cNvSpPr>
          <p:nvPr/>
        </p:nvSpPr>
        <p:spPr>
          <a:xfrm>
            <a:off x="3320903" y="2224725"/>
            <a:ext cx="3145525" cy="1936599"/>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chemeClr val="lt1"/>
              </a:buClr>
              <a:buSzPts val="2100"/>
              <a:buFont typeface="Arial"/>
              <a:buChar char="•"/>
              <a:defRPr sz="2100" b="0" i="0" u="none" strike="noStrike" cap="none">
                <a:solidFill>
                  <a:schemeClr val="lt1"/>
                </a:solidFill>
                <a:latin typeface="+mn-lt"/>
                <a:ea typeface="Helvetica Neue"/>
                <a:cs typeface="Helvetica Neue"/>
                <a:sym typeface="Helvetica Neue"/>
              </a:defRPr>
            </a:lvl1pPr>
            <a:lvl2pPr marL="914400" marR="0" lvl="1" indent="-342900" algn="l" rtl="0">
              <a:lnSpc>
                <a:spcPct val="90000"/>
              </a:lnSpc>
              <a:spcBef>
                <a:spcPts val="400"/>
              </a:spcBef>
              <a:spcAft>
                <a:spcPts val="0"/>
              </a:spcAft>
              <a:buClr>
                <a:schemeClr val="lt1"/>
              </a:buClr>
              <a:buSzPts val="1800"/>
              <a:buFont typeface="Arial"/>
              <a:buChar char="•"/>
              <a:defRPr sz="1800" b="0" i="0" u="none" strike="noStrike" cap="none">
                <a:solidFill>
                  <a:schemeClr val="lt1"/>
                </a:solidFill>
                <a:latin typeface="Helvetica Neue"/>
                <a:ea typeface="Helvetica Neue"/>
                <a:cs typeface="Helvetica Neue"/>
                <a:sym typeface="Helvetica Neue"/>
              </a:defRPr>
            </a:lvl2pPr>
            <a:lvl3pPr marL="1371600" marR="0" lvl="2" indent="-323850" algn="l" rtl="0">
              <a:lnSpc>
                <a:spcPct val="90000"/>
              </a:lnSpc>
              <a:spcBef>
                <a:spcPts val="400"/>
              </a:spcBef>
              <a:spcAft>
                <a:spcPts val="0"/>
              </a:spcAft>
              <a:buClr>
                <a:schemeClr val="lt1"/>
              </a:buClr>
              <a:buSzPts val="1500"/>
              <a:buFont typeface="Arial"/>
              <a:buChar char="•"/>
              <a:defRPr sz="1500" b="0" i="0" u="none" strike="noStrike" cap="none">
                <a:solidFill>
                  <a:schemeClr val="lt1"/>
                </a:solidFill>
                <a:latin typeface="Helvetica Neue"/>
                <a:ea typeface="Helvetica Neue"/>
                <a:cs typeface="Helvetica Neue"/>
                <a:sym typeface="Helvetica Neue"/>
              </a:defRPr>
            </a:lvl3pPr>
            <a:lvl4pPr marL="1828800" marR="0" lvl="3"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Helvetica Neue"/>
                <a:ea typeface="Helvetica Neue"/>
                <a:cs typeface="Helvetica Neue"/>
                <a:sym typeface="Helvetica Neue"/>
              </a:defRPr>
            </a:lvl4pPr>
            <a:lvl5pPr marL="2286000" marR="0" lvl="4"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Helvetica Neue"/>
                <a:ea typeface="Helvetica Neue"/>
                <a:cs typeface="Helvetica Neue"/>
                <a:sym typeface="Helvetica Neue"/>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95250" indent="0">
              <a:buFont typeface="Arial"/>
              <a:buNone/>
            </a:pPr>
            <a:r>
              <a:rPr lang="en-US" sz="2000" dirty="0">
                <a:cs typeface="Arial" panose="020B0604020202020204" pitchFamily="34" charset="0"/>
              </a:rPr>
              <a:t>Take notes on the Field Notes page, including latitude and longitude, times of observation, and changes you observe.</a:t>
            </a:r>
          </a:p>
        </p:txBody>
      </p:sp>
      <p:grpSp>
        <p:nvGrpSpPr>
          <p:cNvPr id="16" name="Group 15" descr="Two people together outside while taking notes on their mobile devices">
            <a:extLst>
              <a:ext uri="{FF2B5EF4-FFF2-40B4-BE49-F238E27FC236}">
                <a16:creationId xmlns:a16="http://schemas.microsoft.com/office/drawing/2014/main" id="{BCAB92A3-7642-482A-534E-7DA519BC1CE6}"/>
              </a:ext>
            </a:extLst>
          </p:cNvPr>
          <p:cNvGrpSpPr/>
          <p:nvPr/>
        </p:nvGrpSpPr>
        <p:grpSpPr>
          <a:xfrm>
            <a:off x="4066602" y="772726"/>
            <a:ext cx="1645920" cy="1371601"/>
            <a:chOff x="4066602" y="772726"/>
            <a:chExt cx="1645920" cy="1371601"/>
          </a:xfrm>
        </p:grpSpPr>
        <p:sp>
          <p:nvSpPr>
            <p:cNvPr id="12" name="Oval 11">
              <a:extLst>
                <a:ext uri="{FF2B5EF4-FFF2-40B4-BE49-F238E27FC236}">
                  <a16:creationId xmlns:a16="http://schemas.microsoft.com/office/drawing/2014/main" id="{49AFCF30-6816-B04E-BEDA-C3DF768E6CE5}"/>
                </a:ext>
              </a:extLst>
            </p:cNvPr>
            <p:cNvSpPr/>
            <p:nvPr/>
          </p:nvSpPr>
          <p:spPr>
            <a:xfrm>
              <a:off x="4070703" y="772726"/>
              <a:ext cx="1637719" cy="137160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6" name="Picture 4">
              <a:extLst>
                <a:ext uri="{FF2B5EF4-FFF2-40B4-BE49-F238E27FC236}">
                  <a16:creationId xmlns:a16="http://schemas.microsoft.com/office/drawing/2014/main" id="{BB566A98-8F17-EA55-F8E1-61D8B40EDD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6602" y="772726"/>
              <a:ext cx="1645920" cy="1371600"/>
            </a:xfrm>
            <a:prstGeom prst="ellipse">
              <a:avLst/>
            </a:prstGeom>
            <a:noFill/>
            <a:extLst>
              <a:ext uri="{909E8E84-426E-40DD-AFC4-6F175D3DCCD1}">
                <a14:hiddenFill xmlns:a14="http://schemas.microsoft.com/office/drawing/2010/main">
                  <a:solidFill>
                    <a:srgbClr val="FFFFFF"/>
                  </a:solidFill>
                </a14:hiddenFill>
              </a:ext>
            </a:extLst>
          </p:spPr>
        </p:pic>
      </p:grpSp>
      <p:sp>
        <p:nvSpPr>
          <p:cNvPr id="9" name="Text Placeholder 2">
            <a:extLst>
              <a:ext uri="{FF2B5EF4-FFF2-40B4-BE49-F238E27FC236}">
                <a16:creationId xmlns:a16="http://schemas.microsoft.com/office/drawing/2014/main" id="{4B15C975-EB69-B08E-768B-6E702278CD35}"/>
              </a:ext>
            </a:extLst>
          </p:cNvPr>
          <p:cNvSpPr txBox="1">
            <a:spLocks/>
          </p:cNvSpPr>
          <p:nvPr/>
        </p:nvSpPr>
        <p:spPr>
          <a:xfrm>
            <a:off x="6530780" y="2198772"/>
            <a:ext cx="2532266" cy="1936599"/>
          </a:xfrm>
          <a:prstGeom prst="rect">
            <a:avLst/>
          </a:prstGeom>
          <a:noFill/>
          <a:ln>
            <a:noFill/>
          </a:ln>
        </p:spPr>
        <p:txBody>
          <a:bodyPr spcFirstLastPara="1" wrap="square" lIns="68575" tIns="34275" rIns="68575" bIns="34275" anchor="t" anchorCtr="0">
            <a:normAutofit/>
          </a:bodyPr>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chemeClr val="lt1"/>
              </a:buClr>
              <a:buSzPts val="2100"/>
              <a:buFont typeface="Arial"/>
              <a:buChar char="•"/>
              <a:defRPr sz="2100" b="0" i="0" u="none" strike="noStrike" cap="none">
                <a:solidFill>
                  <a:schemeClr val="lt1"/>
                </a:solidFill>
                <a:latin typeface="+mn-lt"/>
                <a:ea typeface="Helvetica Neue"/>
                <a:cs typeface="Helvetica Neue"/>
                <a:sym typeface="Helvetica Neue"/>
              </a:defRPr>
            </a:lvl1pPr>
            <a:lvl2pPr marL="914400" marR="0" lvl="1" indent="-342900" algn="l" rtl="0">
              <a:lnSpc>
                <a:spcPct val="90000"/>
              </a:lnSpc>
              <a:spcBef>
                <a:spcPts val="400"/>
              </a:spcBef>
              <a:spcAft>
                <a:spcPts val="0"/>
              </a:spcAft>
              <a:buClr>
                <a:schemeClr val="lt1"/>
              </a:buClr>
              <a:buSzPts val="1800"/>
              <a:buFont typeface="Arial"/>
              <a:buChar char="•"/>
              <a:defRPr sz="1800" b="0" i="0" u="none" strike="noStrike" cap="none">
                <a:solidFill>
                  <a:schemeClr val="lt1"/>
                </a:solidFill>
                <a:latin typeface="Helvetica Neue"/>
                <a:ea typeface="Helvetica Neue"/>
                <a:cs typeface="Helvetica Neue"/>
                <a:sym typeface="Helvetica Neue"/>
              </a:defRPr>
            </a:lvl2pPr>
            <a:lvl3pPr marL="1371600" marR="0" lvl="2" indent="-323850" algn="l" rtl="0">
              <a:lnSpc>
                <a:spcPct val="90000"/>
              </a:lnSpc>
              <a:spcBef>
                <a:spcPts val="400"/>
              </a:spcBef>
              <a:spcAft>
                <a:spcPts val="0"/>
              </a:spcAft>
              <a:buClr>
                <a:schemeClr val="lt1"/>
              </a:buClr>
              <a:buSzPts val="1500"/>
              <a:buFont typeface="Arial"/>
              <a:buChar char="•"/>
              <a:defRPr sz="1500" b="0" i="0" u="none" strike="noStrike" cap="none">
                <a:solidFill>
                  <a:schemeClr val="lt1"/>
                </a:solidFill>
                <a:latin typeface="Helvetica Neue"/>
                <a:ea typeface="Helvetica Neue"/>
                <a:cs typeface="Helvetica Neue"/>
                <a:sym typeface="Helvetica Neue"/>
              </a:defRPr>
            </a:lvl3pPr>
            <a:lvl4pPr marL="1828800" marR="0" lvl="3"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Helvetica Neue"/>
                <a:ea typeface="Helvetica Neue"/>
                <a:cs typeface="Helvetica Neue"/>
                <a:sym typeface="Helvetica Neue"/>
              </a:defRPr>
            </a:lvl4pPr>
            <a:lvl5pPr marL="2286000" marR="0" lvl="4"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Helvetica Neue"/>
                <a:ea typeface="Helvetica Neue"/>
                <a:cs typeface="Helvetica Neue"/>
                <a:sym typeface="Helvetica Neue"/>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95250" indent="0">
              <a:buFont typeface="Arial"/>
              <a:buNone/>
            </a:pPr>
            <a:r>
              <a:rPr lang="en-US" sz="2000" dirty="0">
                <a:cs typeface="Arial" panose="020B0604020202020204" pitchFamily="34" charset="0"/>
              </a:rPr>
              <a:t>Submit your observations and location info after the eclipse on a website.</a:t>
            </a:r>
          </a:p>
        </p:txBody>
      </p:sp>
      <p:grpSp>
        <p:nvGrpSpPr>
          <p:cNvPr id="18" name="Group 17" descr="Person standing outdoors taking notes on a mobile device">
            <a:extLst>
              <a:ext uri="{FF2B5EF4-FFF2-40B4-BE49-F238E27FC236}">
                <a16:creationId xmlns:a16="http://schemas.microsoft.com/office/drawing/2014/main" id="{6A5EFF87-2BEE-21FA-3DA8-FEA541937069}"/>
              </a:ext>
            </a:extLst>
          </p:cNvPr>
          <p:cNvGrpSpPr/>
          <p:nvPr/>
        </p:nvGrpSpPr>
        <p:grpSpPr>
          <a:xfrm>
            <a:off x="7021615" y="777801"/>
            <a:ext cx="1220251" cy="1423053"/>
            <a:chOff x="7053441" y="671902"/>
            <a:chExt cx="1220251" cy="1423053"/>
          </a:xfrm>
        </p:grpSpPr>
        <p:sp>
          <p:nvSpPr>
            <p:cNvPr id="14" name="Oval 13">
              <a:extLst>
                <a:ext uri="{FF2B5EF4-FFF2-40B4-BE49-F238E27FC236}">
                  <a16:creationId xmlns:a16="http://schemas.microsoft.com/office/drawing/2014/main" id="{D3AD8BEC-63AF-E633-866D-DB1677E2D54E}"/>
                </a:ext>
              </a:extLst>
            </p:cNvPr>
            <p:cNvSpPr/>
            <p:nvPr/>
          </p:nvSpPr>
          <p:spPr>
            <a:xfrm>
              <a:off x="7053441" y="671902"/>
              <a:ext cx="1220251" cy="142305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8" name="Picture 6">
              <a:extLst>
                <a:ext uri="{FF2B5EF4-FFF2-40B4-BE49-F238E27FC236}">
                  <a16:creationId xmlns:a16="http://schemas.microsoft.com/office/drawing/2014/main" id="{726F4070-4889-A144-2278-9D7A8BDE45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53441" y="721273"/>
              <a:ext cx="1220251" cy="1371600"/>
            </a:xfrm>
            <a:prstGeom prst="ellipse">
              <a:avLst/>
            </a:prstGeom>
            <a:noFill/>
            <a:extLst>
              <a:ext uri="{909E8E84-426E-40DD-AFC4-6F175D3DCCD1}">
                <a14:hiddenFill xmlns:a14="http://schemas.microsoft.com/office/drawing/2010/main">
                  <a:solidFill>
                    <a:srgbClr val="FFFFFF"/>
                  </a:solidFill>
                </a14:hiddenFill>
              </a:ext>
            </a:extLst>
          </p:spPr>
        </p:pic>
      </p:grpSp>
      <p:sp>
        <p:nvSpPr>
          <p:cNvPr id="8" name="Text Placeholder 2">
            <a:extLst>
              <a:ext uri="{FF2B5EF4-FFF2-40B4-BE49-F238E27FC236}">
                <a16:creationId xmlns:a16="http://schemas.microsoft.com/office/drawing/2014/main" id="{99BF6412-DE8B-769A-891E-E385AA881639}"/>
              </a:ext>
            </a:extLst>
          </p:cNvPr>
          <p:cNvSpPr txBox="1">
            <a:spLocks/>
          </p:cNvSpPr>
          <p:nvPr/>
        </p:nvSpPr>
        <p:spPr>
          <a:xfrm>
            <a:off x="-185431" y="4033877"/>
            <a:ext cx="7632271" cy="1035198"/>
          </a:xfrm>
          <a:prstGeom prst="rect">
            <a:avLst/>
          </a:prstGeom>
          <a:noFill/>
          <a:ln>
            <a:noFill/>
          </a:ln>
        </p:spPr>
        <p:txBody>
          <a:bodyPr spcFirstLastPara="1" wrap="square" lIns="68575" tIns="34275" rIns="68575" bIns="34275" anchor="t" anchorCtr="0">
            <a:normAutofit/>
          </a:bodyPr>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chemeClr val="lt1"/>
              </a:buClr>
              <a:buSzPts val="2100"/>
              <a:buFont typeface="Arial"/>
              <a:buChar char="•"/>
              <a:defRPr sz="2100" b="0" i="0" u="none" strike="noStrike" cap="none">
                <a:solidFill>
                  <a:schemeClr val="lt1"/>
                </a:solidFill>
                <a:latin typeface="+mn-lt"/>
                <a:ea typeface="Helvetica Neue"/>
                <a:cs typeface="Helvetica Neue"/>
                <a:sym typeface="Helvetica Neue"/>
              </a:defRPr>
            </a:lvl1pPr>
            <a:lvl2pPr marL="914400" marR="0" lvl="1" indent="-342900" algn="l" rtl="0">
              <a:lnSpc>
                <a:spcPct val="90000"/>
              </a:lnSpc>
              <a:spcBef>
                <a:spcPts val="400"/>
              </a:spcBef>
              <a:spcAft>
                <a:spcPts val="0"/>
              </a:spcAft>
              <a:buClr>
                <a:schemeClr val="lt1"/>
              </a:buClr>
              <a:buSzPts val="1800"/>
              <a:buFont typeface="Arial"/>
              <a:buChar char="•"/>
              <a:defRPr sz="1800" b="0" i="0" u="none" strike="noStrike" cap="none">
                <a:solidFill>
                  <a:schemeClr val="lt1"/>
                </a:solidFill>
                <a:latin typeface="Helvetica Neue"/>
                <a:ea typeface="Helvetica Neue"/>
                <a:cs typeface="Helvetica Neue"/>
                <a:sym typeface="Helvetica Neue"/>
              </a:defRPr>
            </a:lvl2pPr>
            <a:lvl3pPr marL="1371600" marR="0" lvl="2" indent="-323850" algn="l" rtl="0">
              <a:lnSpc>
                <a:spcPct val="90000"/>
              </a:lnSpc>
              <a:spcBef>
                <a:spcPts val="400"/>
              </a:spcBef>
              <a:spcAft>
                <a:spcPts val="0"/>
              </a:spcAft>
              <a:buClr>
                <a:schemeClr val="lt1"/>
              </a:buClr>
              <a:buSzPts val="1500"/>
              <a:buFont typeface="Arial"/>
              <a:buChar char="•"/>
              <a:defRPr sz="1500" b="0" i="0" u="none" strike="noStrike" cap="none">
                <a:solidFill>
                  <a:schemeClr val="lt1"/>
                </a:solidFill>
                <a:latin typeface="Helvetica Neue"/>
                <a:ea typeface="Helvetica Neue"/>
                <a:cs typeface="Helvetica Neue"/>
                <a:sym typeface="Helvetica Neue"/>
              </a:defRPr>
            </a:lvl3pPr>
            <a:lvl4pPr marL="1828800" marR="0" lvl="3"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Helvetica Neue"/>
                <a:ea typeface="Helvetica Neue"/>
                <a:cs typeface="Helvetica Neue"/>
                <a:sym typeface="Helvetica Neue"/>
              </a:defRPr>
            </a:lvl4pPr>
            <a:lvl5pPr marL="2286000" marR="0" lvl="4"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Helvetica Neue"/>
                <a:ea typeface="Helvetica Neue"/>
                <a:cs typeface="Helvetica Neue"/>
                <a:sym typeface="Helvetica Neue"/>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95250" indent="0" algn="ctr">
              <a:lnSpc>
                <a:spcPct val="110000"/>
              </a:lnSpc>
              <a:buFont typeface="Arial"/>
              <a:buNone/>
            </a:pPr>
            <a:r>
              <a:rPr lang="en-US" sz="2000" dirty="0">
                <a:cs typeface="Arial" panose="020B0604020202020204" pitchFamily="34" charset="0"/>
              </a:rPr>
              <a:t>Learn more, find the Field Notes page, and take the short required training at </a:t>
            </a:r>
            <a:r>
              <a:rPr lang="en-US" sz="2000" dirty="0">
                <a:cs typeface="Arial" panose="020B0604020202020204" pitchFamily="34" charset="0"/>
                <a:hlinkClick r:id="rId5"/>
              </a:rPr>
              <a:t>EclipseSoundscapes.org/observer</a:t>
            </a:r>
            <a:r>
              <a:rPr lang="en-US" sz="2000" dirty="0">
                <a:cs typeface="Arial" panose="020B0604020202020204" pitchFamily="34" charset="0"/>
              </a:rPr>
              <a:t> </a:t>
            </a:r>
          </a:p>
        </p:txBody>
      </p:sp>
      <p:pic>
        <p:nvPicPr>
          <p:cNvPr id="6" name="Picture 5" descr="QR code for EclipseSoundscapes.org/observer">
            <a:extLst>
              <a:ext uri="{FF2B5EF4-FFF2-40B4-BE49-F238E27FC236}">
                <a16:creationId xmlns:a16="http://schemas.microsoft.com/office/drawing/2014/main" id="{7DB5057D-F548-E8B3-1694-A44A5DBE6ABC}"/>
              </a:ext>
            </a:extLst>
          </p:cNvPr>
          <p:cNvPicPr>
            <a:picLocks noChangeAspect="1"/>
          </p:cNvPicPr>
          <p:nvPr/>
        </p:nvPicPr>
        <p:blipFill>
          <a:blip r:embed="rId6"/>
          <a:stretch>
            <a:fillRect/>
          </a:stretch>
        </p:blipFill>
        <p:spPr>
          <a:xfrm>
            <a:off x="7511192" y="3854102"/>
            <a:ext cx="1121971" cy="1121971"/>
          </a:xfrm>
          <a:prstGeom prst="rect">
            <a:avLst/>
          </a:prstGeom>
        </p:spPr>
      </p:pic>
    </p:spTree>
    <p:extLst>
      <p:ext uri="{BB962C8B-B14F-4D97-AF65-F5344CB8AC3E}">
        <p14:creationId xmlns:p14="http://schemas.microsoft.com/office/powerpoint/2010/main" val="1030734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D1651"/>
        </a:solidFill>
        <a:effectLst/>
      </p:bgPr>
    </p:bg>
    <p:spTree>
      <p:nvGrpSpPr>
        <p:cNvPr id="1" name="Shape 115"/>
        <p:cNvGrpSpPr/>
        <p:nvPr/>
      </p:nvGrpSpPr>
      <p:grpSpPr>
        <a:xfrm>
          <a:off x="0" y="0"/>
          <a:ext cx="0" cy="0"/>
          <a:chOff x="0" y="0"/>
          <a:chExt cx="0" cy="0"/>
        </a:xfrm>
      </p:grpSpPr>
      <p:sp>
        <p:nvSpPr>
          <p:cNvPr id="116" name="Google Shape;116;p17"/>
          <p:cNvSpPr txBox="1">
            <a:spLocks noGrp="1"/>
          </p:cNvSpPr>
          <p:nvPr>
            <p:ph type="title"/>
          </p:nvPr>
        </p:nvSpPr>
        <p:spPr>
          <a:xfrm>
            <a:off x="104906" y="241124"/>
            <a:ext cx="8934300" cy="1177500"/>
          </a:xfrm>
          <a:prstGeom prst="rect">
            <a:avLst/>
          </a:prstGeom>
          <a:noFill/>
          <a:ln>
            <a:noFill/>
            <a:prstDash/>
          </a:ln>
          <a:effectLst/>
        </p:spPr>
        <p:txBody>
          <a:bodyPr rot="0" spcFirstLastPara="1" vertOverflow="overflow" horzOverflow="overflow" vert="horz" wrap="square" lIns="68575" tIns="34275" rIns="68575" bIns="34275" numCol="1" spcCol="0" rtlCol="0" fromWordArt="0" anchor="t" anchorCtr="0" forceAA="0" compatLnSpc="1">
            <a:prstTxWarp prst="textNoShape">
              <a:avLst/>
            </a:prstTxWarp>
            <a:spAutoFit/>
          </a:bodyPr>
          <a:lstStyle/>
          <a:p>
            <a:pPr marL="254000" marR="0" lvl="0" indent="-266700" algn="l" defTabSz="914400" rtl="0" eaLnBrk="1" fontAlgn="auto" latinLnBrk="0" hangingPunct="1">
              <a:lnSpc>
                <a:spcPct val="100000"/>
              </a:lnSpc>
              <a:spcBef>
                <a:spcPts val="0"/>
              </a:spcBef>
              <a:spcAft>
                <a:spcPts val="0"/>
              </a:spcAft>
              <a:buClr>
                <a:schemeClr val="lt1"/>
              </a:buClr>
              <a:buSzPts val="2400"/>
              <a:buFont typeface="Noto Sans Symbols"/>
              <a:buChar char="∙"/>
              <a:tabLst/>
              <a:defRPr/>
            </a:pPr>
            <a:r>
              <a:rPr kumimoji="0" lang="en-US" sz="2400" u="none" strike="noStrike" kern="0" cap="none" spc="0" normalizeH="0" baseline="0" noProof="0" dirty="0">
                <a:ln>
                  <a:noFill/>
                </a:ln>
                <a:solidFill>
                  <a:schemeClr val="lt1"/>
                </a:solidFill>
                <a:effectLst/>
                <a:uLnTx/>
                <a:uFillTx/>
                <a:latin typeface="+mn-lt"/>
                <a:ea typeface="Helvetica Neue"/>
                <a:cs typeface="Arial" panose="020B0604020202020204" pitchFamily="34" charset="0"/>
                <a:sym typeface="Helvetica Neue"/>
              </a:rPr>
              <a:t>Report surface conditions (photograph and describe the landscape) that may have an impact on differences in the atmospheric effects in varying locations</a:t>
            </a:r>
          </a:p>
        </p:txBody>
      </p:sp>
      <p:sp>
        <p:nvSpPr>
          <p:cNvPr id="119" name="Google Shape;119;p17"/>
          <p:cNvSpPr txBox="1"/>
          <p:nvPr/>
        </p:nvSpPr>
        <p:spPr>
          <a:xfrm>
            <a:off x="516150" y="4256074"/>
            <a:ext cx="4225500" cy="509100"/>
          </a:xfrm>
          <a:prstGeom prst="rect">
            <a:avLst/>
          </a:prstGeom>
          <a:noFill/>
          <a:ln>
            <a:noFill/>
          </a:ln>
        </p:spPr>
        <p:txBody>
          <a:bodyPr spcFirstLastPara="1" wrap="square" lIns="68575" tIns="34275" rIns="68575" bIns="34275" anchor="t" anchorCtr="0">
            <a:normAutofit/>
          </a:bodyPr>
          <a:lstStyle/>
          <a:p>
            <a:pPr marL="0" marR="0" lvl="0" indent="0" algn="l" rtl="0">
              <a:lnSpc>
                <a:spcPct val="100000"/>
              </a:lnSpc>
              <a:spcBef>
                <a:spcPts val="0"/>
              </a:spcBef>
              <a:spcAft>
                <a:spcPts val="0"/>
              </a:spcAft>
              <a:buClr>
                <a:schemeClr val="lt1"/>
              </a:buClr>
              <a:buSzPts val="1100"/>
              <a:buFont typeface="Arial"/>
              <a:buNone/>
            </a:pPr>
            <a:r>
              <a:rPr lang="en" sz="1100" dirty="0">
                <a:solidFill>
                  <a:schemeClr val="lt1"/>
                </a:solidFill>
                <a:latin typeface="+mn-lt"/>
                <a:ea typeface="Helvetica Neue"/>
                <a:cs typeface="Arial" panose="020B0604020202020204" pitchFamily="34" charset="0"/>
                <a:sym typeface="Helvetica Neue"/>
              </a:rPr>
              <a:t>A participant using the GLOBE Observer app Land Cover tool to take photos of the surrounding landscape. Credit: GLOBE</a:t>
            </a:r>
            <a:endParaRPr sz="1100" dirty="0">
              <a:latin typeface="+mn-lt"/>
            </a:endParaRPr>
          </a:p>
        </p:txBody>
      </p:sp>
      <p:pic>
        <p:nvPicPr>
          <p:cNvPr id="117" name="Google Shape;117;p17" descr="A person holding a phone out in both hands, in the middle of taking a photo for a land cover observation. On the screen you can see a pathway going through the trees, and directional labels for west and north."/>
          <p:cNvPicPr preferRelativeResize="0"/>
          <p:nvPr/>
        </p:nvPicPr>
        <p:blipFill rotWithShape="1">
          <a:blip r:embed="rId3">
            <a:alphaModFix/>
          </a:blip>
          <a:srcRect/>
          <a:stretch/>
        </p:blipFill>
        <p:spPr>
          <a:xfrm>
            <a:off x="516150" y="1710950"/>
            <a:ext cx="4225388" cy="2376352"/>
          </a:xfrm>
          <a:prstGeom prst="rect">
            <a:avLst/>
          </a:prstGeom>
          <a:noFill/>
          <a:ln>
            <a:noFill/>
          </a:ln>
        </p:spPr>
      </p:pic>
      <p:sp>
        <p:nvSpPr>
          <p:cNvPr id="120" name="Google Shape;120;p17"/>
          <p:cNvSpPr txBox="1"/>
          <p:nvPr/>
        </p:nvSpPr>
        <p:spPr>
          <a:xfrm>
            <a:off x="5009829" y="4182109"/>
            <a:ext cx="3543000" cy="657000"/>
          </a:xfrm>
          <a:prstGeom prst="rect">
            <a:avLst/>
          </a:prstGeom>
          <a:noFill/>
          <a:ln>
            <a:noFill/>
          </a:ln>
        </p:spPr>
        <p:txBody>
          <a:bodyPr spcFirstLastPara="1" wrap="square" lIns="68575" tIns="34275" rIns="68575" bIns="34275" anchor="t" anchorCtr="0">
            <a:normAutofit/>
          </a:bodyPr>
          <a:lstStyle/>
          <a:p>
            <a:pPr marL="0" marR="0" lvl="0" indent="0" algn="l" rtl="0">
              <a:lnSpc>
                <a:spcPct val="100000"/>
              </a:lnSpc>
              <a:spcBef>
                <a:spcPts val="0"/>
              </a:spcBef>
              <a:spcAft>
                <a:spcPts val="0"/>
              </a:spcAft>
              <a:buClr>
                <a:schemeClr val="lt1"/>
              </a:buClr>
              <a:buSzPts val="1100"/>
              <a:buFont typeface="Arial"/>
              <a:buNone/>
            </a:pPr>
            <a:r>
              <a:rPr lang="en" sz="1100" dirty="0">
                <a:solidFill>
                  <a:schemeClr val="lt1"/>
                </a:solidFill>
                <a:latin typeface="+mn-lt"/>
                <a:ea typeface="Helvetica Neue"/>
                <a:cs typeface="Arial" panose="020B0604020202020204" pitchFamily="34" charset="0"/>
                <a:sym typeface="Helvetica Neue"/>
              </a:rPr>
              <a:t>A screenshot from the GLOBE Visualization System, </a:t>
            </a:r>
            <a:r>
              <a:rPr lang="en" sz="1100" u="sng" dirty="0">
                <a:solidFill>
                  <a:schemeClr val="hlink"/>
                </a:solidFill>
                <a:latin typeface="+mn-lt"/>
                <a:ea typeface="Helvetica Neue"/>
                <a:cs typeface="Arial" panose="020B0604020202020204" pitchFamily="34" charset="0"/>
                <a:sym typeface="Helvetica Neue"/>
                <a:hlinkClick r:id="rId4"/>
              </a:rPr>
              <a:t>https://vis.globe.gov</a:t>
            </a:r>
            <a:r>
              <a:rPr lang="en" sz="1100" dirty="0">
                <a:solidFill>
                  <a:schemeClr val="lt1"/>
                </a:solidFill>
                <a:latin typeface="+mn-lt"/>
                <a:ea typeface="Helvetica Neue"/>
                <a:cs typeface="Arial" panose="020B0604020202020204" pitchFamily="34" charset="0"/>
                <a:sym typeface="Helvetica Neue"/>
              </a:rPr>
              <a:t>, showing images of land cover taken around the United States. Credit: GLOBE</a:t>
            </a:r>
            <a:endParaRPr sz="1100" dirty="0">
              <a:latin typeface="+mn-lt"/>
            </a:endParaRPr>
          </a:p>
        </p:txBody>
      </p:sp>
      <p:pic>
        <p:nvPicPr>
          <p:cNvPr id="118" name="Google Shape;118;p17" descr="A map of North America with thumbnail images from land cover images scattered across, primarily in the U.S."/>
          <p:cNvPicPr preferRelativeResize="0"/>
          <p:nvPr/>
        </p:nvPicPr>
        <p:blipFill rotWithShape="1">
          <a:blip r:embed="rId5">
            <a:alphaModFix/>
          </a:blip>
          <a:srcRect/>
          <a:stretch/>
        </p:blipFill>
        <p:spPr>
          <a:xfrm>
            <a:off x="5009830" y="1691327"/>
            <a:ext cx="3542863" cy="23959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D1651"/>
        </a:solidFill>
        <a:effectLst/>
      </p:bgPr>
    </p:bg>
    <p:spTree>
      <p:nvGrpSpPr>
        <p:cNvPr id="1" name="Shape 125"/>
        <p:cNvGrpSpPr/>
        <p:nvPr/>
      </p:nvGrpSpPr>
      <p:grpSpPr>
        <a:xfrm>
          <a:off x="0" y="0"/>
          <a:ext cx="0" cy="0"/>
          <a:chOff x="0" y="0"/>
          <a:chExt cx="0" cy="0"/>
        </a:xfrm>
      </p:grpSpPr>
      <p:sp>
        <p:nvSpPr>
          <p:cNvPr id="126" name="Google Shape;126;p18"/>
          <p:cNvSpPr txBox="1">
            <a:spLocks noGrp="1"/>
          </p:cNvSpPr>
          <p:nvPr>
            <p:ph type="title"/>
          </p:nvPr>
        </p:nvSpPr>
        <p:spPr>
          <a:xfrm>
            <a:off x="108416" y="181739"/>
            <a:ext cx="8796900" cy="1054200"/>
          </a:xfrm>
          <a:prstGeom prst="rect">
            <a:avLst/>
          </a:prstGeom>
          <a:noFill/>
          <a:ln>
            <a:noFill/>
            <a:prstDash/>
          </a:ln>
          <a:effectLst/>
        </p:spPr>
        <p:txBody>
          <a:bodyPr rot="0" spcFirstLastPara="1" vertOverflow="overflow" horzOverflow="overflow" vert="horz" wrap="square" lIns="68575" tIns="34275" rIns="68575" bIns="34275" numCol="1" spcCol="0" rtlCol="0" fromWordArt="0" anchor="t" anchorCtr="0" forceAA="0" compatLnSpc="1">
            <a:prstTxWarp prst="textNoShape">
              <a:avLst/>
            </a:prstTxWarp>
            <a:spAutoFit/>
          </a:bodyPr>
          <a:lstStyle/>
          <a:p>
            <a:pPr marL="254000" marR="0" lvl="0" indent="-260350" algn="l" defTabSz="914400" rtl="0" eaLnBrk="1" fontAlgn="auto" latinLnBrk="0" hangingPunct="1">
              <a:lnSpc>
                <a:spcPct val="100000"/>
              </a:lnSpc>
              <a:spcBef>
                <a:spcPts val="0"/>
              </a:spcBef>
              <a:spcAft>
                <a:spcPts val="0"/>
              </a:spcAft>
              <a:buClr>
                <a:schemeClr val="lt1"/>
              </a:buClr>
              <a:buSzPts val="2300"/>
              <a:buFont typeface="Noto Sans Symbols"/>
              <a:buChar char="∙"/>
              <a:tabLst/>
              <a:defRPr/>
            </a:pPr>
            <a:r>
              <a:rPr kumimoji="0" lang="en-US" sz="2300" u="none" strike="noStrike" kern="0" cap="none" spc="0" normalizeH="0" baseline="0" noProof="0" dirty="0">
                <a:ln>
                  <a:noFill/>
                </a:ln>
                <a:solidFill>
                  <a:schemeClr val="lt1"/>
                </a:solidFill>
                <a:effectLst/>
                <a:uLnTx/>
                <a:uFillTx/>
                <a:latin typeface="+mn-lt"/>
                <a:ea typeface="Helvetica Neue"/>
                <a:cs typeface="Arial" panose="020B0604020202020204" pitchFamily="34" charset="0"/>
                <a:sym typeface="Helvetica Neue"/>
              </a:rPr>
              <a:t>Contribute to a citizen science database used by </a:t>
            </a:r>
            <a:r>
              <a:rPr kumimoji="0" lang="en-US" sz="2300" u="sng" strike="noStrike" kern="0" cap="none" spc="0" normalizeH="0" baseline="0" noProof="0" dirty="0">
                <a:ln>
                  <a:noFill/>
                </a:ln>
                <a:solidFill>
                  <a:schemeClr val="hlink"/>
                </a:solidFill>
                <a:effectLst/>
                <a:uLnTx/>
                <a:uFillTx/>
                <a:latin typeface="+mn-lt"/>
                <a:ea typeface="Helvetica Neue"/>
                <a:cs typeface="Arial" panose="020B0604020202020204" pitchFamily="34" charset="0"/>
                <a:sym typeface="Helvetica Neue"/>
                <a:hlinkClick r:id="rId3"/>
              </a:rPr>
              <a:t>scientists</a:t>
            </a:r>
            <a:r>
              <a:rPr kumimoji="0" lang="en-US" sz="2300" u="none" strike="noStrike" kern="0" cap="none" spc="0" normalizeH="0" baseline="0" noProof="0" dirty="0">
                <a:ln>
                  <a:noFill/>
                </a:ln>
                <a:solidFill>
                  <a:schemeClr val="lt1"/>
                </a:solidFill>
                <a:effectLst/>
                <a:uLnTx/>
                <a:uFillTx/>
                <a:latin typeface="+mn-lt"/>
                <a:ea typeface="Helvetica Neue"/>
                <a:cs typeface="Arial" panose="020B0604020202020204" pitchFamily="34" charset="0"/>
                <a:sym typeface="Helvetica Neue"/>
              </a:rPr>
              <a:t> and </a:t>
            </a:r>
            <a:r>
              <a:rPr kumimoji="0" lang="en-US" sz="2300" u="sng" strike="noStrike" kern="0" cap="none" spc="0" normalizeH="0" baseline="0" noProof="0" dirty="0">
                <a:ln>
                  <a:noFill/>
                </a:ln>
                <a:solidFill>
                  <a:schemeClr val="hlink"/>
                </a:solidFill>
                <a:effectLst/>
                <a:uLnTx/>
                <a:uFillTx/>
                <a:latin typeface="+mn-lt"/>
                <a:ea typeface="Helvetica Neue"/>
                <a:cs typeface="Arial" panose="020B0604020202020204" pitchFamily="34" charset="0"/>
                <a:sym typeface="Helvetica Neue"/>
                <a:hlinkClick r:id="rId4"/>
              </a:rPr>
              <a:t>students</a:t>
            </a:r>
            <a:r>
              <a:rPr kumimoji="0" lang="en-US" sz="2300" u="none" strike="noStrike" kern="0" cap="none" spc="0" normalizeH="0" baseline="0" noProof="0" dirty="0">
                <a:ln>
                  <a:noFill/>
                </a:ln>
                <a:solidFill>
                  <a:schemeClr val="lt1"/>
                </a:solidFill>
                <a:effectLst/>
                <a:uLnTx/>
                <a:uFillTx/>
                <a:latin typeface="+mn-lt"/>
                <a:ea typeface="Helvetica Neue"/>
                <a:cs typeface="Arial" panose="020B0604020202020204" pitchFamily="34" charset="0"/>
                <a:sym typeface="Helvetica Neue"/>
              </a:rPr>
              <a:t> to study the effects of eclipses on the atmosphere</a:t>
            </a:r>
            <a:endParaRPr kumimoji="0" lang="en-US" sz="1300" b="0" i="0" u="none" strike="noStrike" kern="0" cap="none" spc="0" normalizeH="0" baseline="0" noProof="0" dirty="0">
              <a:ln>
                <a:noFill/>
              </a:ln>
              <a:solidFill>
                <a:srgbClr val="000000"/>
              </a:solidFill>
              <a:effectLst/>
              <a:uLnTx/>
              <a:uFillTx/>
              <a:latin typeface="+mn-lt"/>
              <a:ea typeface="Arial"/>
              <a:cs typeface="Arial"/>
              <a:sym typeface="Arial"/>
            </a:endParaRPr>
          </a:p>
          <a:p>
            <a:pPr marL="254000" marR="0" lvl="0" indent="-139700" algn="l" defTabSz="914400" rtl="0" eaLnBrk="1" fontAlgn="auto" latinLnBrk="0" hangingPunct="1">
              <a:lnSpc>
                <a:spcPct val="100000"/>
              </a:lnSpc>
              <a:spcBef>
                <a:spcPts val="0"/>
              </a:spcBef>
              <a:spcAft>
                <a:spcPts val="0"/>
              </a:spcAft>
              <a:buClr>
                <a:schemeClr val="dk1"/>
              </a:buClr>
              <a:buSzPts val="1800"/>
              <a:buFont typeface="Noto Sans Symbols"/>
              <a:buNone/>
              <a:tabLst/>
              <a:defRPr/>
            </a:pPr>
            <a:endParaRPr kumimoji="0" lang="en-US" sz="1800" u="none" strike="noStrike" kern="0" cap="none" spc="0" normalizeH="0" baseline="0" noProof="0" dirty="0">
              <a:ln>
                <a:noFill/>
              </a:ln>
              <a:solidFill>
                <a:schemeClr val="dk1"/>
              </a:solidFill>
              <a:effectLst/>
              <a:uLnTx/>
              <a:uFillTx/>
              <a:latin typeface="+mn-lt"/>
              <a:ea typeface="Helvetica Neue"/>
              <a:cs typeface="Arial" panose="020B0604020202020204" pitchFamily="34" charset="0"/>
              <a:sym typeface="Helvetica Neue"/>
            </a:endParaRPr>
          </a:p>
        </p:txBody>
      </p:sp>
      <p:sp>
        <p:nvSpPr>
          <p:cNvPr id="127" name="Google Shape;127;p18"/>
          <p:cNvSpPr txBox="1"/>
          <p:nvPr/>
        </p:nvSpPr>
        <p:spPr>
          <a:xfrm>
            <a:off x="404226" y="3737024"/>
            <a:ext cx="5373300" cy="12546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100" dirty="0">
                <a:solidFill>
                  <a:schemeClr val="lt1"/>
                </a:solidFill>
                <a:latin typeface="+mn-lt"/>
                <a:ea typeface="Helvetica Neue"/>
                <a:cs typeface="Arial" panose="020B0604020202020204" pitchFamily="34" charset="0"/>
                <a:sym typeface="Helvetica Neue"/>
              </a:rPr>
              <a:t>Left: Dr. Brant Dodson (NASA Langley Research Center) presents his paper comparing the citizen science temperature data at different reported levels of cloud cover, </a:t>
            </a:r>
            <a:r>
              <a:rPr lang="en" sz="1100" u="sng" dirty="0">
                <a:solidFill>
                  <a:schemeClr val="hlink"/>
                </a:solidFill>
                <a:latin typeface="+mn-lt"/>
                <a:ea typeface="Helvetica Neue"/>
                <a:cs typeface="Arial" panose="020B0604020202020204" pitchFamily="34" charset="0"/>
                <a:sym typeface="Helvetica Neue"/>
                <a:hlinkClick r:id="rId5"/>
              </a:rPr>
              <a:t>doi.org/10.1175/JAMC-D-18-0297.1</a:t>
            </a:r>
            <a:endParaRPr sz="1100" dirty="0">
              <a:solidFill>
                <a:srgbClr val="DDEAF6"/>
              </a:solidFill>
              <a:latin typeface="+mn-lt"/>
              <a:ea typeface="Helvetica Neue"/>
              <a:cs typeface="Arial" panose="020B0604020202020204" pitchFamily="34" charset="0"/>
              <a:sym typeface="Helvetica Neue"/>
            </a:endParaRPr>
          </a:p>
          <a:p>
            <a:pPr marL="0" marR="0" lvl="0" indent="0" algn="l" rtl="0">
              <a:spcBef>
                <a:spcPts val="0"/>
              </a:spcBef>
              <a:spcAft>
                <a:spcPts val="0"/>
              </a:spcAft>
              <a:buNone/>
            </a:pPr>
            <a:endParaRPr sz="1100" dirty="0">
              <a:solidFill>
                <a:schemeClr val="lt1"/>
              </a:solidFill>
              <a:latin typeface="+mn-lt"/>
              <a:ea typeface="Helvetica Neue"/>
              <a:cs typeface="Arial" panose="020B0604020202020204" pitchFamily="34" charset="0"/>
              <a:sym typeface="Helvetica Neue"/>
            </a:endParaRPr>
          </a:p>
          <a:p>
            <a:pPr marL="0" marR="0" lvl="0" indent="0" algn="l" rtl="0">
              <a:spcBef>
                <a:spcPts val="0"/>
              </a:spcBef>
              <a:spcAft>
                <a:spcPts val="0"/>
              </a:spcAft>
              <a:buNone/>
            </a:pPr>
            <a:r>
              <a:rPr lang="en" sz="1100" dirty="0">
                <a:solidFill>
                  <a:schemeClr val="lt1"/>
                </a:solidFill>
                <a:latin typeface="+mn-lt"/>
                <a:ea typeface="Helvetica Neue"/>
                <a:cs typeface="Arial" panose="020B0604020202020204" pitchFamily="34" charset="0"/>
                <a:sym typeface="Helvetica Neue"/>
              </a:rPr>
              <a:t>Right: Pages from several of the research reports submitted by students to the GLOBE International Virtual Science Symposia after the 2017, 2019 and 2020 eclipses, </a:t>
            </a:r>
            <a:r>
              <a:rPr lang="en" sz="1100" u="sng" dirty="0">
                <a:solidFill>
                  <a:schemeClr val="hlink"/>
                </a:solidFill>
                <a:latin typeface="+mn-lt"/>
                <a:ea typeface="Helvetica Neue"/>
                <a:cs typeface="Arial" panose="020B0604020202020204" pitchFamily="34" charset="0"/>
                <a:sym typeface="Helvetica Neue"/>
                <a:hlinkClick r:id="rId6"/>
              </a:rPr>
              <a:t>observer.globe.gov/eclipses#studentresearch</a:t>
            </a:r>
            <a:r>
              <a:rPr lang="en" sz="1100" dirty="0">
                <a:solidFill>
                  <a:srgbClr val="DDEAF6"/>
                </a:solidFill>
                <a:latin typeface="+mn-lt"/>
                <a:ea typeface="Helvetica Neue"/>
                <a:cs typeface="Arial" panose="020B0604020202020204" pitchFamily="34" charset="0"/>
                <a:sym typeface="Helvetica Neue"/>
              </a:rPr>
              <a:t> </a:t>
            </a:r>
            <a:endParaRPr sz="1100" dirty="0">
              <a:solidFill>
                <a:srgbClr val="DDEAF6"/>
              </a:solidFill>
              <a:latin typeface="+mn-lt"/>
              <a:ea typeface="Helvetica Neue"/>
              <a:cs typeface="Arial" panose="020B0604020202020204" pitchFamily="34" charset="0"/>
              <a:sym typeface="Helvetica Neue"/>
            </a:endParaRPr>
          </a:p>
        </p:txBody>
      </p:sp>
      <p:pic>
        <p:nvPicPr>
          <p:cNvPr id="131" name="Google Shape;131;p18" descr=" A man points at a screen with graphs of clouds and air temperature."/>
          <p:cNvPicPr preferRelativeResize="0"/>
          <p:nvPr/>
        </p:nvPicPr>
        <p:blipFill rotWithShape="1">
          <a:blip r:embed="rId7">
            <a:alphaModFix/>
          </a:blip>
          <a:srcRect t="7398" b="8090"/>
          <a:stretch/>
        </p:blipFill>
        <p:spPr>
          <a:xfrm>
            <a:off x="364126" y="1489389"/>
            <a:ext cx="4109109" cy="1953347"/>
          </a:xfrm>
          <a:prstGeom prst="rect">
            <a:avLst/>
          </a:prstGeom>
          <a:noFill/>
          <a:ln>
            <a:noFill/>
          </a:ln>
        </p:spPr>
      </p:pic>
      <p:pic>
        <p:nvPicPr>
          <p:cNvPr id="4" name="Picture 3" descr="Examples of student reports featuring eclipse data, and showing examples of a graph, data table and map display of data.">
            <a:extLst>
              <a:ext uri="{FF2B5EF4-FFF2-40B4-BE49-F238E27FC236}">
                <a16:creationId xmlns:a16="http://schemas.microsoft.com/office/drawing/2014/main" id="{2CFD7214-6264-46E6-B575-89FA3A9191DA}"/>
              </a:ext>
            </a:extLst>
          </p:cNvPr>
          <p:cNvPicPr>
            <a:picLocks noChangeAspect="1"/>
          </p:cNvPicPr>
          <p:nvPr/>
        </p:nvPicPr>
        <p:blipFill>
          <a:blip r:embed="rId8"/>
          <a:stretch>
            <a:fillRect/>
          </a:stretch>
        </p:blipFill>
        <p:spPr>
          <a:xfrm>
            <a:off x="4638116" y="1024761"/>
            <a:ext cx="4267200" cy="39370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6"/>
        <p:cNvGrpSpPr/>
        <p:nvPr/>
      </p:nvGrpSpPr>
      <p:grpSpPr>
        <a:xfrm>
          <a:off x="0" y="0"/>
          <a:ext cx="0" cy="0"/>
          <a:chOff x="0" y="0"/>
          <a:chExt cx="0" cy="0"/>
        </a:xfrm>
      </p:grpSpPr>
      <p:pic>
        <p:nvPicPr>
          <p:cNvPr id="2" name="GLOBE Air Temperature with Eclipse Shadow 2017.mp4" descr="An animation showing air temperature data collected by GLOBE volunteer scientists on 21 August 2017. It shows a map of North America with color-coded points represent the measured temperatures. Concentric circles of the eclipse shadow appear over the middle of the U.S.">
            <a:hlinkClick r:id="" action="ppaction://media"/>
            <a:extLst>
              <a:ext uri="{FF2B5EF4-FFF2-40B4-BE49-F238E27FC236}">
                <a16:creationId xmlns:a16="http://schemas.microsoft.com/office/drawing/2014/main" id="{3DF786FA-3D94-2C5F-53F5-3FE34F91070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
        <p:nvSpPr>
          <p:cNvPr id="138" name="Google Shape;138;p19"/>
          <p:cNvSpPr txBox="1">
            <a:spLocks noGrp="1"/>
          </p:cNvSpPr>
          <p:nvPr>
            <p:ph type="ctrTitle"/>
          </p:nvPr>
        </p:nvSpPr>
        <p:spPr>
          <a:xfrm>
            <a:off x="1519650" y="99675"/>
            <a:ext cx="5567100" cy="897300"/>
          </a:xfrm>
          <a:prstGeom prst="rect">
            <a:avLst/>
          </a:prstGeom>
          <a:solidFill>
            <a:srgbClr val="424143">
              <a:alpha val="49803"/>
            </a:srgbClr>
          </a:solidFill>
          <a:ln>
            <a:noFill/>
            <a:prstDash/>
          </a:ln>
          <a:effectLst/>
        </p:spPr>
        <p:txBody>
          <a:bodyPr rot="0" spcFirstLastPara="1" vertOverflow="overflow" horzOverflow="overflow" vert="horz" wrap="square" lIns="68575" tIns="34275" rIns="68575" bIns="34275" numCol="1" spcCol="0" rtlCol="0" fromWordArt="0" anchor="t" anchorCtr="0" forceAA="0" compatLnSpc="1">
            <a:prstTxWarp prst="textNoShape">
              <a:avLst/>
            </a:prstTxWarp>
            <a:normAutofit/>
          </a:bodyPr>
          <a:lstStyle/>
          <a:p>
            <a:pPr marL="254000" marR="0" lvl="0" indent="-266700" algn="l" defTabSz="914400" rtl="0" eaLnBrk="1" fontAlgn="auto" latinLnBrk="0" hangingPunct="1">
              <a:lnSpc>
                <a:spcPct val="100000"/>
              </a:lnSpc>
              <a:spcBef>
                <a:spcPts val="0"/>
              </a:spcBef>
              <a:spcAft>
                <a:spcPts val="0"/>
              </a:spcAft>
              <a:buClr>
                <a:schemeClr val="lt1"/>
              </a:buClr>
              <a:buSzPts val="2400"/>
              <a:buFont typeface="Arial"/>
              <a:buChar char="•"/>
              <a:tabLst/>
              <a:defRPr/>
            </a:pPr>
            <a:r>
              <a:rPr kumimoji="0" lang="en-US" sz="2400" u="none" strike="noStrike" kern="0" cap="none" spc="0" normalizeH="0" baseline="0" noProof="0" dirty="0">
                <a:ln>
                  <a:noFill/>
                </a:ln>
                <a:solidFill>
                  <a:schemeClr val="lt1"/>
                </a:solidFill>
                <a:effectLst/>
                <a:uLnTx/>
                <a:uFillTx/>
                <a:latin typeface="+mn-lt"/>
                <a:ea typeface="Helvetica Neue"/>
                <a:cs typeface="Arial" panose="020B0604020202020204" pitchFamily="34" charset="0"/>
                <a:sym typeface="Helvetica Neue"/>
              </a:rPr>
              <a:t>Provide comparison data even if not on the path of maximum eclipse</a:t>
            </a:r>
            <a:endParaRPr kumimoji="0" lang="en-US" sz="2400" b="0" i="0" u="none" strike="noStrike" kern="0" cap="none" spc="0" normalizeH="0" baseline="0" noProof="0" dirty="0">
              <a:ln>
                <a:noFill/>
              </a:ln>
              <a:solidFill>
                <a:schemeClr val="lt1"/>
              </a:solidFill>
              <a:effectLst/>
              <a:uLnTx/>
              <a:uFillTx/>
              <a:latin typeface="+mn-lt"/>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38"/>
                                        </p:tgtEl>
                                      </p:cBhvr>
                                    </p:animEffect>
                                    <p:set>
                                      <p:cBhvr>
                                        <p:cTn id="7" dur="1" fill="hold">
                                          <p:stCondLst>
                                            <p:cond delay="500"/>
                                          </p:stCondLst>
                                        </p:cTn>
                                        <p:tgtEl>
                                          <p:spTgt spid="13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18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2"/>
                </p:tgtEl>
              </p:cMediaNode>
            </p:video>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0"/>
          <p:cNvSpPr txBox="1">
            <a:spLocks noGrp="1"/>
          </p:cNvSpPr>
          <p:nvPr>
            <p:ph type="title"/>
          </p:nvPr>
        </p:nvSpPr>
        <p:spPr>
          <a:xfrm>
            <a:off x="201000" y="0"/>
            <a:ext cx="7886700" cy="7341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lt1"/>
              </a:buClr>
              <a:buSzPts val="3300"/>
              <a:buFont typeface="Arial"/>
              <a:buNone/>
            </a:pPr>
            <a:r>
              <a:rPr lang="en" sz="2800" dirty="0"/>
              <a:t>Eye Safety During a Total Solar Eclipse</a:t>
            </a:r>
            <a:endParaRPr sz="2800" dirty="0"/>
          </a:p>
        </p:txBody>
      </p:sp>
      <p:sp>
        <p:nvSpPr>
          <p:cNvPr id="145" name="Google Shape;145;p20"/>
          <p:cNvSpPr txBox="1">
            <a:spLocks noGrp="1"/>
          </p:cNvSpPr>
          <p:nvPr>
            <p:ph type="body" idx="1"/>
          </p:nvPr>
        </p:nvSpPr>
        <p:spPr>
          <a:xfrm>
            <a:off x="2503881" y="592595"/>
            <a:ext cx="6640119" cy="1632883"/>
          </a:xfrm>
          <a:prstGeom prst="rect">
            <a:avLst/>
          </a:prstGeom>
          <a:noFill/>
          <a:ln>
            <a:noFill/>
          </a:ln>
        </p:spPr>
        <p:txBody>
          <a:bodyPr spcFirstLastPara="1" wrap="square" lIns="68575" tIns="34275" rIns="68575" bIns="34275" anchor="t" anchorCtr="0">
            <a:normAutofit fontScale="85000" lnSpcReduction="10000"/>
          </a:bodyPr>
          <a:lstStyle/>
          <a:p>
            <a:pPr marL="0" lvl="0" indent="0" algn="l" rtl="0">
              <a:lnSpc>
                <a:spcPct val="110000"/>
              </a:lnSpc>
              <a:spcBef>
                <a:spcPts val="0"/>
              </a:spcBef>
              <a:spcAft>
                <a:spcPts val="0"/>
              </a:spcAft>
              <a:buClr>
                <a:schemeClr val="lt1"/>
              </a:buClr>
              <a:buSzPts val="2000"/>
              <a:buNone/>
            </a:pPr>
            <a:r>
              <a:rPr lang="en-US" sz="2000" dirty="0"/>
              <a:t>Looking directly at the Sun without proper eye protection is unsafe EXCEPT during the brief total eclipse phase (“totality”). This happens ONLY within the narrow path of totality. At all other times, it is safe to look directly at the Sun ONLY through special- purpose solar filters, such as “eclipse glasses.” Ordinary sunglasses, even very dark ones, are not safe for looking at the Sun.</a:t>
            </a:r>
            <a:endParaRPr dirty="0"/>
          </a:p>
        </p:txBody>
      </p:sp>
      <p:sp>
        <p:nvSpPr>
          <p:cNvPr id="153" name="Google Shape;153;p20"/>
          <p:cNvSpPr txBox="1"/>
          <p:nvPr/>
        </p:nvSpPr>
        <p:spPr>
          <a:xfrm>
            <a:off x="238389" y="4381054"/>
            <a:ext cx="2168507" cy="577051"/>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100" dirty="0">
                <a:solidFill>
                  <a:schemeClr val="lt1"/>
                </a:solidFill>
                <a:latin typeface="+mn-lt"/>
                <a:ea typeface="Helvetica Neue"/>
                <a:cs typeface="Arial" panose="020B0604020202020204" pitchFamily="34" charset="0"/>
                <a:sym typeface="Helvetica Neue"/>
              </a:rPr>
              <a:t>A solar eclipse watcher in Argentina in December 2020. Credit: Marta Kingsland</a:t>
            </a:r>
            <a:endParaRPr sz="1100" dirty="0">
              <a:solidFill>
                <a:schemeClr val="lt1"/>
              </a:solidFill>
              <a:latin typeface="+mn-lt"/>
              <a:ea typeface="Helvetica Neue"/>
              <a:cs typeface="Arial" panose="020B0604020202020204" pitchFamily="34" charset="0"/>
              <a:sym typeface="Helvetica Neue"/>
            </a:endParaRPr>
          </a:p>
        </p:txBody>
      </p:sp>
      <p:pic>
        <p:nvPicPr>
          <p:cNvPr id="146" name="Google Shape;146;p20" descr="A woman wearing safe solar viewing glasses looks up at the sky."/>
          <p:cNvPicPr preferRelativeResize="0"/>
          <p:nvPr/>
        </p:nvPicPr>
        <p:blipFill rotWithShape="1">
          <a:blip r:embed="rId3">
            <a:alphaModFix/>
          </a:blip>
          <a:srcRect r="12913"/>
          <a:stretch/>
        </p:blipFill>
        <p:spPr>
          <a:xfrm>
            <a:off x="238389" y="994172"/>
            <a:ext cx="2168507" cy="3320075"/>
          </a:xfrm>
          <a:prstGeom prst="rect">
            <a:avLst/>
          </a:prstGeom>
          <a:noFill/>
          <a:ln>
            <a:noFill/>
          </a:ln>
        </p:spPr>
      </p:pic>
      <p:sp>
        <p:nvSpPr>
          <p:cNvPr id="152" name="Google Shape;152;p20"/>
          <p:cNvSpPr txBox="1"/>
          <p:nvPr/>
        </p:nvSpPr>
        <p:spPr>
          <a:xfrm>
            <a:off x="2631925" y="4685250"/>
            <a:ext cx="4234800" cy="407774"/>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100" dirty="0">
                <a:solidFill>
                  <a:schemeClr val="lt1"/>
                </a:solidFill>
                <a:latin typeface="+mn-lt"/>
                <a:ea typeface="Helvetica Neue"/>
                <a:cs typeface="Arial" panose="020B0604020202020204" pitchFamily="34" charset="0"/>
                <a:sym typeface="Helvetica Neue"/>
              </a:rPr>
              <a:t>A crowd uses handheld solar viewers and solar eclipse glasses to safely view a solar eclipse. Credit: National Park Service</a:t>
            </a:r>
            <a:endParaRPr sz="1100" dirty="0">
              <a:solidFill>
                <a:schemeClr val="lt1"/>
              </a:solidFill>
              <a:latin typeface="+mn-lt"/>
              <a:ea typeface="Helvetica Neue"/>
              <a:cs typeface="Arial" panose="020B0604020202020204" pitchFamily="34" charset="0"/>
              <a:sym typeface="Helvetica Neue"/>
            </a:endParaRPr>
          </a:p>
        </p:txBody>
      </p:sp>
      <p:pic>
        <p:nvPicPr>
          <p:cNvPr id="147" name="Google Shape;147;p20" descr="Dozens of people sit or stand outside on a rocky slope and all face the same direction (left) while holding card shaped solar viewers or while wearing solar eclipse glasses. It is a sunny day with a blue sky and trees in the background. "/>
          <p:cNvPicPr preferRelativeResize="0"/>
          <p:nvPr/>
        </p:nvPicPr>
        <p:blipFill rotWithShape="1">
          <a:blip r:embed="rId4">
            <a:alphaModFix/>
          </a:blip>
          <a:srcRect/>
          <a:stretch/>
        </p:blipFill>
        <p:spPr>
          <a:xfrm>
            <a:off x="2631934" y="2401121"/>
            <a:ext cx="4012325" cy="2256932"/>
          </a:xfrm>
          <a:prstGeom prst="rect">
            <a:avLst/>
          </a:prstGeom>
          <a:noFill/>
          <a:ln>
            <a:noFill/>
          </a:ln>
        </p:spPr>
      </p:pic>
      <p:sp>
        <p:nvSpPr>
          <p:cNvPr id="149" name="Google Shape;149;p20"/>
          <p:cNvSpPr/>
          <p:nvPr/>
        </p:nvSpPr>
        <p:spPr>
          <a:xfrm>
            <a:off x="7109584" y="2825502"/>
            <a:ext cx="1613403" cy="692467"/>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1400" dirty="0">
                <a:solidFill>
                  <a:schemeClr val="lt1"/>
                </a:solidFill>
                <a:latin typeface="+mn-lt"/>
                <a:ea typeface="Helvetica Neue"/>
                <a:cs typeface="Arial" panose="020B0604020202020204" pitchFamily="34" charset="0"/>
                <a:sym typeface="Helvetica Neue"/>
              </a:rPr>
              <a:t>View the eclipse with special solar viewing glasses</a:t>
            </a:r>
            <a:endParaRPr sz="1100" dirty="0">
              <a:latin typeface="+mn-lt"/>
            </a:endParaRPr>
          </a:p>
          <a:p>
            <a:pPr marL="0" marR="0" lvl="0" indent="0" algn="l" rtl="0">
              <a:spcBef>
                <a:spcPts val="0"/>
              </a:spcBef>
              <a:spcAft>
                <a:spcPts val="0"/>
              </a:spcAft>
              <a:buClr>
                <a:schemeClr val="dk1"/>
              </a:buClr>
              <a:buSzPts val="1400"/>
              <a:buFont typeface="Calibri"/>
              <a:buNone/>
            </a:pPr>
            <a:endParaRPr sz="1400" dirty="0">
              <a:solidFill>
                <a:schemeClr val="lt1"/>
              </a:solidFill>
              <a:latin typeface="+mn-lt"/>
              <a:ea typeface="Helvetica Neue"/>
              <a:cs typeface="Arial" panose="020B0604020202020204" pitchFamily="34" charset="0"/>
              <a:sym typeface="Helvetica Neue"/>
            </a:endParaRPr>
          </a:p>
        </p:txBody>
      </p:sp>
      <p:pic>
        <p:nvPicPr>
          <p:cNvPr id="148" name="Google Shape;148;p20" descr="Yes! with an image of safe solar viewing glasses"/>
          <p:cNvPicPr preferRelativeResize="0"/>
          <p:nvPr/>
        </p:nvPicPr>
        <p:blipFill rotWithShape="1">
          <a:blip r:embed="rId5">
            <a:alphaModFix/>
          </a:blip>
          <a:srcRect r="60283" b="32002"/>
          <a:stretch/>
        </p:blipFill>
        <p:spPr>
          <a:xfrm>
            <a:off x="7438673" y="2152781"/>
            <a:ext cx="955226" cy="672772"/>
          </a:xfrm>
          <a:prstGeom prst="rect">
            <a:avLst/>
          </a:prstGeom>
          <a:noFill/>
          <a:ln>
            <a:noFill/>
          </a:ln>
        </p:spPr>
      </p:pic>
      <p:sp>
        <p:nvSpPr>
          <p:cNvPr id="150" name="Google Shape;150;p20"/>
          <p:cNvSpPr/>
          <p:nvPr/>
        </p:nvSpPr>
        <p:spPr>
          <a:xfrm>
            <a:off x="7000224" y="4313965"/>
            <a:ext cx="1793213" cy="692467"/>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1400" dirty="0">
                <a:solidFill>
                  <a:schemeClr val="lt1"/>
                </a:solidFill>
                <a:latin typeface="+mn-lt"/>
                <a:ea typeface="Helvetica Neue"/>
                <a:cs typeface="Arial" panose="020B0604020202020204" pitchFamily="34" charset="0"/>
                <a:sym typeface="Helvetica Neue"/>
              </a:rPr>
              <a:t>Regular sunglasses are not safe to view the eclipse</a:t>
            </a:r>
            <a:endParaRPr sz="1400" dirty="0">
              <a:solidFill>
                <a:schemeClr val="lt1"/>
              </a:solidFill>
              <a:latin typeface="+mn-lt"/>
              <a:ea typeface="Helvetica Neue"/>
              <a:cs typeface="Arial" panose="020B0604020202020204" pitchFamily="34" charset="0"/>
              <a:sym typeface="Helvetica Neue"/>
            </a:endParaRPr>
          </a:p>
        </p:txBody>
      </p:sp>
      <p:pic>
        <p:nvPicPr>
          <p:cNvPr id="151" name="Google Shape;151;p20" descr="No! with an image of regular sunglasses, not safe for viewing the Sun"/>
          <p:cNvPicPr preferRelativeResize="0"/>
          <p:nvPr/>
        </p:nvPicPr>
        <p:blipFill rotWithShape="1">
          <a:blip r:embed="rId5">
            <a:alphaModFix/>
          </a:blip>
          <a:srcRect l="48166" r="10536" b="32002"/>
          <a:stretch/>
        </p:blipFill>
        <p:spPr>
          <a:xfrm>
            <a:off x="7400672" y="3585859"/>
            <a:ext cx="993227" cy="67277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1B06D-2FFE-6490-8F58-F4CFDC9DFC97}"/>
              </a:ext>
            </a:extLst>
          </p:cNvPr>
          <p:cNvSpPr>
            <a:spLocks noGrp="1"/>
          </p:cNvSpPr>
          <p:nvPr>
            <p:ph type="title"/>
          </p:nvPr>
        </p:nvSpPr>
        <p:spPr>
          <a:xfrm>
            <a:off x="202982" y="167427"/>
            <a:ext cx="3348602" cy="553846"/>
          </a:xfrm>
        </p:spPr>
        <p:txBody>
          <a:bodyPr/>
          <a:lstStyle/>
          <a:p>
            <a:r>
              <a:rPr lang="en-US" dirty="0"/>
              <a:t>Eye Safety, Continued</a:t>
            </a:r>
          </a:p>
        </p:txBody>
      </p:sp>
      <p:sp>
        <p:nvSpPr>
          <p:cNvPr id="3" name="Text Placeholder 2">
            <a:extLst>
              <a:ext uri="{FF2B5EF4-FFF2-40B4-BE49-F238E27FC236}">
                <a16:creationId xmlns:a16="http://schemas.microsoft.com/office/drawing/2014/main" id="{58F4A06F-7433-B54A-BA9D-59BE72EE30D2}"/>
              </a:ext>
            </a:extLst>
          </p:cNvPr>
          <p:cNvSpPr>
            <a:spLocks noGrp="1"/>
          </p:cNvSpPr>
          <p:nvPr>
            <p:ph type="body" idx="1"/>
          </p:nvPr>
        </p:nvSpPr>
        <p:spPr>
          <a:xfrm>
            <a:off x="125186" y="770183"/>
            <a:ext cx="3751550" cy="2365634"/>
          </a:xfrm>
        </p:spPr>
        <p:txBody>
          <a:bodyPr>
            <a:normAutofit/>
          </a:bodyPr>
          <a:lstStyle/>
          <a:p>
            <a:pPr marL="95250" indent="0">
              <a:buNone/>
            </a:pPr>
            <a:r>
              <a:rPr lang="en-US" sz="2000" dirty="0">
                <a:effectLst/>
                <a:latin typeface="Calibri" panose="020F0502020204030204" pitchFamily="34" charset="0"/>
                <a:ea typeface="Calibri" panose="020F0502020204030204" pitchFamily="34" charset="0"/>
                <a:cs typeface="Times New Roman" panose="02020603050405020304" pitchFamily="18" charset="0"/>
              </a:rPr>
              <a:t>If you are inside the path of totality on 08 April 2024, remove your solar filter ONLY when the Moon completely covers the Sun’s bright face. As soon as the Sun begins to reappear, replace your solar filter to look at the remaining partial phases.</a:t>
            </a:r>
            <a:endParaRPr lang="en-US" dirty="0"/>
          </a:p>
        </p:txBody>
      </p:sp>
      <p:sp>
        <p:nvSpPr>
          <p:cNvPr id="8" name="Text Placeholder 2">
            <a:extLst>
              <a:ext uri="{FF2B5EF4-FFF2-40B4-BE49-F238E27FC236}">
                <a16:creationId xmlns:a16="http://schemas.microsoft.com/office/drawing/2014/main" id="{18874B93-CEFE-1F75-4F32-1C7C23785B7B}"/>
              </a:ext>
            </a:extLst>
          </p:cNvPr>
          <p:cNvSpPr txBox="1">
            <a:spLocks/>
          </p:cNvSpPr>
          <p:nvPr/>
        </p:nvSpPr>
        <p:spPr>
          <a:xfrm>
            <a:off x="83253" y="3184728"/>
            <a:ext cx="3986248" cy="1990030"/>
          </a:xfrm>
          <a:prstGeom prst="rect">
            <a:avLst/>
          </a:prstGeom>
          <a:noFill/>
          <a:ln>
            <a:noFill/>
          </a:ln>
        </p:spPr>
        <p:txBody>
          <a:bodyPr spcFirstLastPara="1" wrap="square" lIns="68575" tIns="34275" rIns="68575" bIns="34275" anchor="t" anchorCtr="0">
            <a:normAutofit/>
          </a:bodyPr>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chemeClr val="lt1"/>
              </a:buClr>
              <a:buSzPts val="2100"/>
              <a:buFont typeface="Arial"/>
              <a:buChar char="•"/>
              <a:defRPr sz="2100" b="0" i="0" u="none" strike="noStrike" cap="none">
                <a:solidFill>
                  <a:schemeClr val="lt1"/>
                </a:solidFill>
                <a:latin typeface="+mn-lt"/>
                <a:ea typeface="Helvetica Neue"/>
                <a:cs typeface="Arial" panose="020B0604020202020204" pitchFamily="34" charset="0"/>
                <a:sym typeface="Helvetica Neue"/>
              </a:defRPr>
            </a:lvl1pPr>
            <a:lvl2pPr marL="914400" marR="0" lvl="1" indent="-342900" algn="l" rtl="0">
              <a:lnSpc>
                <a:spcPct val="90000"/>
              </a:lnSpc>
              <a:spcBef>
                <a:spcPts val="400"/>
              </a:spcBef>
              <a:spcAft>
                <a:spcPts val="0"/>
              </a:spcAft>
              <a:buClr>
                <a:schemeClr val="lt1"/>
              </a:buClr>
              <a:buSzPts val="1800"/>
              <a:buFont typeface="Arial"/>
              <a:buChar char="•"/>
              <a:defRPr sz="1800" b="0" i="0" u="none" strike="noStrike" cap="none">
                <a:solidFill>
                  <a:schemeClr val="lt1"/>
                </a:solidFill>
                <a:latin typeface="Helvetica Neue"/>
                <a:ea typeface="Helvetica Neue"/>
                <a:cs typeface="Helvetica Neue"/>
                <a:sym typeface="Helvetica Neue"/>
              </a:defRPr>
            </a:lvl2pPr>
            <a:lvl3pPr marL="1371600" marR="0" lvl="2" indent="-323850" algn="l" rtl="0">
              <a:lnSpc>
                <a:spcPct val="90000"/>
              </a:lnSpc>
              <a:spcBef>
                <a:spcPts val="400"/>
              </a:spcBef>
              <a:spcAft>
                <a:spcPts val="0"/>
              </a:spcAft>
              <a:buClr>
                <a:schemeClr val="lt1"/>
              </a:buClr>
              <a:buSzPts val="1500"/>
              <a:buFont typeface="Arial"/>
              <a:buChar char="•"/>
              <a:defRPr sz="1500" b="0" i="0" u="none" strike="noStrike" cap="none">
                <a:solidFill>
                  <a:schemeClr val="lt1"/>
                </a:solidFill>
                <a:latin typeface="Helvetica Neue"/>
                <a:ea typeface="Helvetica Neue"/>
                <a:cs typeface="Helvetica Neue"/>
                <a:sym typeface="Helvetica Neue"/>
              </a:defRPr>
            </a:lvl3pPr>
            <a:lvl4pPr marL="1828800" marR="0" lvl="3"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Helvetica Neue"/>
                <a:ea typeface="Helvetica Neue"/>
                <a:cs typeface="Helvetica Neue"/>
                <a:sym typeface="Helvetica Neue"/>
              </a:defRPr>
            </a:lvl4pPr>
            <a:lvl5pPr marL="2286000" marR="0" lvl="4"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Helvetica Neue"/>
                <a:ea typeface="Helvetica Neue"/>
                <a:cs typeface="Helvetica Neue"/>
                <a:sym typeface="Helvetica Neue"/>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95250" indent="0">
              <a:buFont typeface="Arial"/>
              <a:buNone/>
            </a:pPr>
            <a:r>
              <a:rPr lang="en-US" sz="2000" dirty="0">
                <a:latin typeface="Calibri" panose="020F0502020204030204" pitchFamily="34" charset="0"/>
                <a:ea typeface="Calibri" panose="020F0502020204030204" pitchFamily="34" charset="0"/>
                <a:cs typeface="Times New Roman" panose="02020603050405020304" pitchFamily="18" charset="0"/>
              </a:rPr>
              <a:t>Outside the path of totality, it is NEVER safe to look directly at the Sun without using a solar filter that complies with the transmittance requirements of the ISO 12312-2 international standard.</a:t>
            </a:r>
            <a:endParaRPr lang="en-US" sz="2000" dirty="0">
              <a:latin typeface="Calibri" panose="020F0502020204030204" pitchFamily="34" charset="0"/>
              <a:ea typeface="Calibri" panose="020F0502020204030204" pitchFamily="34" charset="0"/>
            </a:endParaRPr>
          </a:p>
          <a:p>
            <a:endParaRPr lang="en-US" dirty="0"/>
          </a:p>
        </p:txBody>
      </p:sp>
      <p:pic>
        <p:nvPicPr>
          <p:cNvPr id="5" name="Picture 4" descr="Image showing the progression of a total eclipse, starting with partial phases with increasing blockage by the Moon on the left, showing totality and the corona in the middle, and then continuing through the later partial eclipse phases to the right.">
            <a:extLst>
              <a:ext uri="{FF2B5EF4-FFF2-40B4-BE49-F238E27FC236}">
                <a16:creationId xmlns:a16="http://schemas.microsoft.com/office/drawing/2014/main" id="{59D5FE29-6ED7-0D9A-54B0-B42FC583BB60}"/>
              </a:ext>
            </a:extLst>
          </p:cNvPr>
          <p:cNvPicPr>
            <a:picLocks noChangeAspect="1"/>
          </p:cNvPicPr>
          <p:nvPr/>
        </p:nvPicPr>
        <p:blipFill rotWithShape="1">
          <a:blip r:embed="rId3"/>
          <a:srcRect b="33936"/>
          <a:stretch/>
        </p:blipFill>
        <p:spPr>
          <a:xfrm>
            <a:off x="3818647" y="281887"/>
            <a:ext cx="5122372" cy="584386"/>
          </a:xfrm>
          <a:prstGeom prst="rect">
            <a:avLst/>
          </a:prstGeom>
        </p:spPr>
      </p:pic>
      <p:sp>
        <p:nvSpPr>
          <p:cNvPr id="13" name="Google Shape;152;p20">
            <a:extLst>
              <a:ext uri="{FF2B5EF4-FFF2-40B4-BE49-F238E27FC236}">
                <a16:creationId xmlns:a16="http://schemas.microsoft.com/office/drawing/2014/main" id="{C1D72847-9A5F-7362-FEE4-F3EB2C5DA12D}"/>
              </a:ext>
            </a:extLst>
          </p:cNvPr>
          <p:cNvSpPr txBox="1"/>
          <p:nvPr/>
        </p:nvSpPr>
        <p:spPr>
          <a:xfrm>
            <a:off x="4036551" y="1099682"/>
            <a:ext cx="2033776" cy="24381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100" dirty="0">
                <a:solidFill>
                  <a:schemeClr val="lt1"/>
                </a:solidFill>
                <a:latin typeface="+mn-lt"/>
                <a:ea typeface="Helvetica Neue"/>
                <a:cs typeface="Arial" panose="020B0604020202020204" pitchFamily="34" charset="0"/>
                <a:sym typeface="Helvetica Neue"/>
              </a:rPr>
              <a:t>Partial Eclipse (Use Filter)</a:t>
            </a:r>
            <a:endParaRPr sz="1100" dirty="0">
              <a:solidFill>
                <a:schemeClr val="lt1"/>
              </a:solidFill>
              <a:latin typeface="+mn-lt"/>
              <a:ea typeface="Helvetica Neue"/>
              <a:cs typeface="Arial" panose="020B0604020202020204" pitchFamily="34" charset="0"/>
              <a:sym typeface="Helvetica Neue"/>
            </a:endParaRPr>
          </a:p>
        </p:txBody>
      </p:sp>
      <p:grpSp>
        <p:nvGrpSpPr>
          <p:cNvPr id="21" name="Group 20">
            <a:extLst>
              <a:ext uri="{FF2B5EF4-FFF2-40B4-BE49-F238E27FC236}">
                <a16:creationId xmlns:a16="http://schemas.microsoft.com/office/drawing/2014/main" id="{3FC64C8F-2ECB-D7B1-5DC0-C21E6ABA1B2A}"/>
              </a:ext>
              <a:ext uri="{C183D7F6-B498-43B3-948B-1728B52AA6E4}">
                <adec:decorative xmlns:adec="http://schemas.microsoft.com/office/drawing/2017/decorative" val="1"/>
              </a:ext>
            </a:extLst>
          </p:cNvPr>
          <p:cNvGrpSpPr/>
          <p:nvPr/>
        </p:nvGrpSpPr>
        <p:grpSpPr>
          <a:xfrm>
            <a:off x="3886589" y="924201"/>
            <a:ext cx="1943790" cy="271422"/>
            <a:chOff x="3886589" y="968805"/>
            <a:chExt cx="1943790" cy="271422"/>
          </a:xfrm>
        </p:grpSpPr>
        <p:cxnSp>
          <p:nvCxnSpPr>
            <p:cNvPr id="16" name="Straight Connector 15">
              <a:extLst>
                <a:ext uri="{FF2B5EF4-FFF2-40B4-BE49-F238E27FC236}">
                  <a16:creationId xmlns:a16="http://schemas.microsoft.com/office/drawing/2014/main" id="{18F8E1D8-F62D-A07D-F90E-B43E035A9D56}"/>
                </a:ext>
              </a:extLst>
            </p:cNvPr>
            <p:cNvCxnSpPr>
              <a:cxnSpLocks/>
            </p:cNvCxnSpPr>
            <p:nvPr/>
          </p:nvCxnSpPr>
          <p:spPr>
            <a:xfrm flipV="1">
              <a:off x="3892899" y="1104371"/>
              <a:ext cx="1937480" cy="22315"/>
            </a:xfrm>
            <a:prstGeom prst="line">
              <a:avLst/>
            </a:prstGeom>
            <a:ln w="2540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E2B351D-693B-052B-A30C-1ADC38020B29}"/>
                </a:ext>
              </a:extLst>
            </p:cNvPr>
            <p:cNvCxnSpPr>
              <a:cxnSpLocks/>
            </p:cNvCxnSpPr>
            <p:nvPr/>
          </p:nvCxnSpPr>
          <p:spPr>
            <a:xfrm>
              <a:off x="5830379" y="968805"/>
              <a:ext cx="0" cy="249399"/>
            </a:xfrm>
            <a:prstGeom prst="line">
              <a:avLst/>
            </a:prstGeom>
            <a:ln w="2540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48928B5-0070-EF51-36B0-68139D33C72E}"/>
                </a:ext>
              </a:extLst>
            </p:cNvPr>
            <p:cNvCxnSpPr>
              <a:cxnSpLocks/>
            </p:cNvCxnSpPr>
            <p:nvPr/>
          </p:nvCxnSpPr>
          <p:spPr>
            <a:xfrm>
              <a:off x="3886589" y="990828"/>
              <a:ext cx="0" cy="249399"/>
            </a:xfrm>
            <a:prstGeom prst="line">
              <a:avLst/>
            </a:prstGeom>
            <a:ln w="2540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4" name="Google Shape;152;p20">
            <a:extLst>
              <a:ext uri="{FF2B5EF4-FFF2-40B4-BE49-F238E27FC236}">
                <a16:creationId xmlns:a16="http://schemas.microsoft.com/office/drawing/2014/main" id="{CE91553C-CE82-50A1-F6EE-FB2D46B53A3D}"/>
              </a:ext>
            </a:extLst>
          </p:cNvPr>
          <p:cNvSpPr txBox="1"/>
          <p:nvPr/>
        </p:nvSpPr>
        <p:spPr>
          <a:xfrm>
            <a:off x="5863221" y="935724"/>
            <a:ext cx="1016888" cy="407774"/>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100" dirty="0">
                <a:solidFill>
                  <a:schemeClr val="lt1"/>
                </a:solidFill>
                <a:latin typeface="+mn-lt"/>
                <a:ea typeface="Helvetica Neue"/>
                <a:cs typeface="Arial" panose="020B0604020202020204" pitchFamily="34" charset="0"/>
                <a:sym typeface="Helvetica Neue"/>
              </a:rPr>
              <a:t>Total Eclipse (No Filter)</a:t>
            </a:r>
            <a:endParaRPr sz="1100" dirty="0">
              <a:solidFill>
                <a:schemeClr val="lt1"/>
              </a:solidFill>
              <a:latin typeface="+mn-lt"/>
              <a:ea typeface="Helvetica Neue"/>
              <a:cs typeface="Arial" panose="020B0604020202020204" pitchFamily="34" charset="0"/>
              <a:sym typeface="Helvetica Neue"/>
            </a:endParaRPr>
          </a:p>
        </p:txBody>
      </p:sp>
      <p:sp>
        <p:nvSpPr>
          <p:cNvPr id="26" name="Google Shape;152;p20">
            <a:extLst>
              <a:ext uri="{FF2B5EF4-FFF2-40B4-BE49-F238E27FC236}">
                <a16:creationId xmlns:a16="http://schemas.microsoft.com/office/drawing/2014/main" id="{46200C53-E9E2-E061-A774-F0EAF80BFB7D}"/>
              </a:ext>
            </a:extLst>
          </p:cNvPr>
          <p:cNvSpPr txBox="1"/>
          <p:nvPr/>
        </p:nvSpPr>
        <p:spPr>
          <a:xfrm>
            <a:off x="6995667" y="1106672"/>
            <a:ext cx="2033776" cy="24381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100" dirty="0">
                <a:solidFill>
                  <a:schemeClr val="lt1"/>
                </a:solidFill>
                <a:latin typeface="+mn-lt"/>
                <a:ea typeface="Helvetica Neue"/>
                <a:cs typeface="Arial" panose="020B0604020202020204" pitchFamily="34" charset="0"/>
                <a:sym typeface="Helvetica Neue"/>
              </a:rPr>
              <a:t>Partial Eclipse (Use Filter)</a:t>
            </a:r>
            <a:endParaRPr sz="1100" dirty="0">
              <a:solidFill>
                <a:schemeClr val="lt1"/>
              </a:solidFill>
              <a:latin typeface="+mn-lt"/>
              <a:ea typeface="Helvetica Neue"/>
              <a:cs typeface="Arial" panose="020B0604020202020204" pitchFamily="34" charset="0"/>
              <a:sym typeface="Helvetica Neue"/>
            </a:endParaRPr>
          </a:p>
        </p:txBody>
      </p:sp>
      <p:grpSp>
        <p:nvGrpSpPr>
          <p:cNvPr id="22" name="Group 21">
            <a:extLst>
              <a:ext uri="{FF2B5EF4-FFF2-40B4-BE49-F238E27FC236}">
                <a16:creationId xmlns:a16="http://schemas.microsoft.com/office/drawing/2014/main" id="{EBC63D28-15A2-D8D8-5300-34A047C80082}"/>
              </a:ext>
              <a:ext uri="{C183D7F6-B498-43B3-948B-1728B52AA6E4}">
                <adec:decorative xmlns:adec="http://schemas.microsoft.com/office/drawing/2017/decorative" val="1"/>
              </a:ext>
            </a:extLst>
          </p:cNvPr>
          <p:cNvGrpSpPr/>
          <p:nvPr/>
        </p:nvGrpSpPr>
        <p:grpSpPr>
          <a:xfrm>
            <a:off x="6908981" y="932781"/>
            <a:ext cx="1943790" cy="271422"/>
            <a:chOff x="3886589" y="968805"/>
            <a:chExt cx="1943790" cy="271422"/>
          </a:xfrm>
        </p:grpSpPr>
        <p:cxnSp>
          <p:nvCxnSpPr>
            <p:cNvPr id="23" name="Straight Connector 22">
              <a:extLst>
                <a:ext uri="{FF2B5EF4-FFF2-40B4-BE49-F238E27FC236}">
                  <a16:creationId xmlns:a16="http://schemas.microsoft.com/office/drawing/2014/main" id="{8DC208B6-6C54-F78B-C0DA-5CCCA98F9ECC}"/>
                </a:ext>
              </a:extLst>
            </p:cNvPr>
            <p:cNvCxnSpPr>
              <a:cxnSpLocks/>
            </p:cNvCxnSpPr>
            <p:nvPr/>
          </p:nvCxnSpPr>
          <p:spPr>
            <a:xfrm flipV="1">
              <a:off x="3892899" y="1104371"/>
              <a:ext cx="1937480" cy="22315"/>
            </a:xfrm>
            <a:prstGeom prst="line">
              <a:avLst/>
            </a:prstGeom>
            <a:ln w="2540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CB3A927-22A6-5B92-DEAD-A90AFD1BD8EF}"/>
                </a:ext>
              </a:extLst>
            </p:cNvPr>
            <p:cNvCxnSpPr>
              <a:cxnSpLocks/>
            </p:cNvCxnSpPr>
            <p:nvPr/>
          </p:nvCxnSpPr>
          <p:spPr>
            <a:xfrm>
              <a:off x="5830379" y="968805"/>
              <a:ext cx="0" cy="249399"/>
            </a:xfrm>
            <a:prstGeom prst="line">
              <a:avLst/>
            </a:prstGeom>
            <a:ln w="2540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422D290E-5CC9-E59E-E882-8846F0649497}"/>
                </a:ext>
              </a:extLst>
            </p:cNvPr>
            <p:cNvCxnSpPr>
              <a:cxnSpLocks/>
            </p:cNvCxnSpPr>
            <p:nvPr/>
          </p:nvCxnSpPr>
          <p:spPr>
            <a:xfrm>
              <a:off x="3886589" y="990828"/>
              <a:ext cx="0" cy="249399"/>
            </a:xfrm>
            <a:prstGeom prst="line">
              <a:avLst/>
            </a:prstGeom>
            <a:ln w="2540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0" name="Google Shape;152;p20">
            <a:extLst>
              <a:ext uri="{FF2B5EF4-FFF2-40B4-BE49-F238E27FC236}">
                <a16:creationId xmlns:a16="http://schemas.microsoft.com/office/drawing/2014/main" id="{62B13421-9072-BAC9-6FEA-7D4A6C44DA06}"/>
              </a:ext>
            </a:extLst>
          </p:cNvPr>
          <p:cNvSpPr txBox="1"/>
          <p:nvPr/>
        </p:nvSpPr>
        <p:spPr>
          <a:xfrm>
            <a:off x="4600440" y="1366498"/>
            <a:ext cx="3630486" cy="238497"/>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100" dirty="0">
                <a:solidFill>
                  <a:schemeClr val="lt1"/>
                </a:solidFill>
                <a:latin typeface="+mn-lt"/>
                <a:ea typeface="Helvetica Neue"/>
                <a:cs typeface="Arial" panose="020B0604020202020204" pitchFamily="34" charset="0"/>
                <a:sym typeface="Helvetica Neue"/>
              </a:rPr>
              <a:t>Image from the </a:t>
            </a:r>
            <a:r>
              <a:rPr lang="en" sz="1100" dirty="0">
                <a:solidFill>
                  <a:schemeClr val="lt1"/>
                </a:solidFill>
                <a:latin typeface="+mn-lt"/>
                <a:ea typeface="Helvetica Neue"/>
                <a:cs typeface="Arial" panose="020B0604020202020204" pitchFamily="34" charset="0"/>
                <a:sym typeface="Helvetica Neue"/>
                <a:hlinkClick r:id="rId4"/>
              </a:rPr>
              <a:t>2024 Total Solar Eclipse Safety Sheet</a:t>
            </a:r>
            <a:endParaRPr sz="1100" dirty="0">
              <a:solidFill>
                <a:schemeClr val="lt1"/>
              </a:solidFill>
              <a:latin typeface="+mn-lt"/>
              <a:ea typeface="Helvetica Neue"/>
              <a:cs typeface="Arial" panose="020B0604020202020204" pitchFamily="34" charset="0"/>
              <a:sym typeface="Helvetica Neue"/>
            </a:endParaRPr>
          </a:p>
        </p:txBody>
      </p:sp>
      <p:grpSp>
        <p:nvGrpSpPr>
          <p:cNvPr id="11" name="Group 10" descr="Map of North America showing the 2024 total solar eclipse path of totality from Sinaloa and Coahuila, Mexico, entering the United States in Texas, and traveling through Oklahoma, Arkansas, Missouri, Illinois, Kentucky, Indiana, Ohio, Pennsylvania, New York, Vermont, New Hampshire, and Maine. Small parts of Tennessee and Michigan will also experience the total solar eclipse. The eclipse will enter Canada in Southern Ontario, and continue through Quebec, New Brunswick, Prince Edward Island, and Cape Breton.">
            <a:extLst>
              <a:ext uri="{FF2B5EF4-FFF2-40B4-BE49-F238E27FC236}">
                <a16:creationId xmlns:a16="http://schemas.microsoft.com/office/drawing/2014/main" id="{6EBE28A8-0B3C-2752-32F2-85A1007DB247}"/>
              </a:ext>
            </a:extLst>
          </p:cNvPr>
          <p:cNvGrpSpPr/>
          <p:nvPr/>
        </p:nvGrpSpPr>
        <p:grpSpPr>
          <a:xfrm>
            <a:off x="4167046" y="1817695"/>
            <a:ext cx="4783826" cy="2739972"/>
            <a:chOff x="4167046" y="1817695"/>
            <a:chExt cx="4783826" cy="2739972"/>
          </a:xfrm>
        </p:grpSpPr>
        <p:pic>
          <p:nvPicPr>
            <p:cNvPr id="1028" name="Picture 4">
              <a:extLst>
                <a:ext uri="{FF2B5EF4-FFF2-40B4-BE49-F238E27FC236}">
                  <a16:creationId xmlns:a16="http://schemas.microsoft.com/office/drawing/2014/main" id="{AA5E1ABF-575A-2727-E18D-43A63725687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2703"/>
            <a:stretch/>
          </p:blipFill>
          <p:spPr bwMode="auto">
            <a:xfrm>
              <a:off x="4167046" y="1817695"/>
              <a:ext cx="4783826" cy="2739972"/>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2">
              <a:extLst>
                <a:ext uri="{FF2B5EF4-FFF2-40B4-BE49-F238E27FC236}">
                  <a16:creationId xmlns:a16="http://schemas.microsoft.com/office/drawing/2014/main" id="{3A42328D-179F-7935-186E-633F86BEF3E2}"/>
                </a:ext>
              </a:extLst>
            </p:cNvPr>
            <p:cNvSpPr txBox="1">
              <a:spLocks/>
            </p:cNvSpPr>
            <p:nvPr/>
          </p:nvSpPr>
          <p:spPr>
            <a:xfrm rot="19000728">
              <a:off x="5827905" y="3008946"/>
              <a:ext cx="2273190" cy="553846"/>
            </a:xfrm>
            <a:prstGeom prst="rect">
              <a:avLst/>
            </a:prstGeom>
            <a:noFill/>
            <a:ln>
              <a:noFill/>
            </a:ln>
          </p:spPr>
          <p:txBody>
            <a:bodyPr spcFirstLastPara="1" wrap="square" lIns="68575" tIns="34275" rIns="68575" bIns="34275" anchor="t" anchorCtr="0">
              <a:normAutofit/>
            </a:bodyPr>
            <a:lstStyle>
              <a:defPPr marR="0" lvl="0" algn="l" rtl="0">
                <a:lnSpc>
                  <a:spcPct val="100000"/>
                </a:lnSpc>
                <a:spcBef>
                  <a:spcPts val="0"/>
                </a:spcBef>
                <a:spcAft>
                  <a:spcPts val="0"/>
                </a:spcAft>
              </a:defPPr>
              <a:lvl1pPr marL="457200" marR="0" lvl="0" indent="-361950" algn="l" rtl="0">
                <a:lnSpc>
                  <a:spcPct val="90000"/>
                </a:lnSpc>
                <a:spcBef>
                  <a:spcPts val="800"/>
                </a:spcBef>
                <a:spcAft>
                  <a:spcPts val="0"/>
                </a:spcAft>
                <a:buClr>
                  <a:schemeClr val="lt1"/>
                </a:buClr>
                <a:buSzPts val="2100"/>
                <a:buFont typeface="Arial"/>
                <a:buChar char="•"/>
                <a:defRPr sz="2100" b="0" i="0" u="none" strike="noStrike" cap="none">
                  <a:solidFill>
                    <a:schemeClr val="lt1"/>
                  </a:solidFill>
                  <a:latin typeface="+mn-lt"/>
                  <a:ea typeface="Helvetica Neue"/>
                  <a:cs typeface="Arial" panose="020B0604020202020204" pitchFamily="34" charset="0"/>
                  <a:sym typeface="Helvetica Neue"/>
                </a:defRPr>
              </a:lvl1pPr>
              <a:lvl2pPr marL="914400" marR="0" lvl="1" indent="-342900" algn="l" rtl="0">
                <a:lnSpc>
                  <a:spcPct val="90000"/>
                </a:lnSpc>
                <a:spcBef>
                  <a:spcPts val="400"/>
                </a:spcBef>
                <a:spcAft>
                  <a:spcPts val="0"/>
                </a:spcAft>
                <a:buClr>
                  <a:schemeClr val="lt1"/>
                </a:buClr>
                <a:buSzPts val="1800"/>
                <a:buFont typeface="Arial"/>
                <a:buChar char="•"/>
                <a:defRPr sz="1800" b="0" i="0" u="none" strike="noStrike" cap="none">
                  <a:solidFill>
                    <a:schemeClr val="lt1"/>
                  </a:solidFill>
                  <a:latin typeface="Helvetica Neue"/>
                  <a:ea typeface="Helvetica Neue"/>
                  <a:cs typeface="Helvetica Neue"/>
                  <a:sym typeface="Helvetica Neue"/>
                </a:defRPr>
              </a:lvl2pPr>
              <a:lvl3pPr marL="1371600" marR="0" lvl="2" indent="-323850" algn="l" rtl="0">
                <a:lnSpc>
                  <a:spcPct val="90000"/>
                </a:lnSpc>
                <a:spcBef>
                  <a:spcPts val="400"/>
                </a:spcBef>
                <a:spcAft>
                  <a:spcPts val="0"/>
                </a:spcAft>
                <a:buClr>
                  <a:schemeClr val="lt1"/>
                </a:buClr>
                <a:buSzPts val="1500"/>
                <a:buFont typeface="Arial"/>
                <a:buChar char="•"/>
                <a:defRPr sz="1500" b="0" i="0" u="none" strike="noStrike" cap="none">
                  <a:solidFill>
                    <a:schemeClr val="lt1"/>
                  </a:solidFill>
                  <a:latin typeface="Helvetica Neue"/>
                  <a:ea typeface="Helvetica Neue"/>
                  <a:cs typeface="Helvetica Neue"/>
                  <a:sym typeface="Helvetica Neue"/>
                </a:defRPr>
              </a:lvl3pPr>
              <a:lvl4pPr marL="1828800" marR="0" lvl="3"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Helvetica Neue"/>
                  <a:ea typeface="Helvetica Neue"/>
                  <a:cs typeface="Helvetica Neue"/>
                  <a:sym typeface="Helvetica Neue"/>
                </a:defRPr>
              </a:lvl4pPr>
              <a:lvl5pPr marL="2286000" marR="0" lvl="4"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Helvetica Neue"/>
                  <a:ea typeface="Helvetica Neue"/>
                  <a:cs typeface="Helvetica Neue"/>
                  <a:sym typeface="Helvetica Neue"/>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95250" indent="0">
                <a:buFont typeface="Arial"/>
                <a:buNone/>
              </a:pPr>
              <a:r>
                <a:rPr lang="en-US" sz="2000" dirty="0">
                  <a:latin typeface="Calibri" panose="020F0502020204030204" pitchFamily="34" charset="0"/>
                  <a:ea typeface="Calibri" panose="020F0502020204030204" pitchFamily="34" charset="0"/>
                  <a:cs typeface="Times New Roman" panose="02020603050405020304" pitchFamily="18" charset="0"/>
                </a:rPr>
                <a:t>Path of Totality</a:t>
              </a:r>
              <a:endParaRPr lang="en-US" dirty="0"/>
            </a:p>
          </p:txBody>
        </p:sp>
      </p:grpSp>
      <p:sp>
        <p:nvSpPr>
          <p:cNvPr id="12" name="Google Shape;152;p20">
            <a:extLst>
              <a:ext uri="{FF2B5EF4-FFF2-40B4-BE49-F238E27FC236}">
                <a16:creationId xmlns:a16="http://schemas.microsoft.com/office/drawing/2014/main" id="{9C90A36C-E154-3548-3623-8C316B1FB990}"/>
              </a:ext>
            </a:extLst>
          </p:cNvPr>
          <p:cNvSpPr txBox="1"/>
          <p:nvPr/>
        </p:nvSpPr>
        <p:spPr>
          <a:xfrm>
            <a:off x="4879105" y="4604067"/>
            <a:ext cx="3630486" cy="238497"/>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100" dirty="0">
                <a:solidFill>
                  <a:schemeClr val="lt1"/>
                </a:solidFill>
                <a:latin typeface="+mn-lt"/>
                <a:ea typeface="Helvetica Neue"/>
                <a:cs typeface="Arial" panose="020B0604020202020204" pitchFamily="34" charset="0"/>
                <a:sym typeface="Helvetica Neue"/>
              </a:rPr>
              <a:t>Map from </a:t>
            </a:r>
            <a:r>
              <a:rPr lang="en" sz="1100" dirty="0">
                <a:solidFill>
                  <a:schemeClr val="lt1"/>
                </a:solidFill>
                <a:latin typeface="+mn-lt"/>
                <a:ea typeface="Helvetica Neue"/>
                <a:cs typeface="Arial" panose="020B0604020202020204" pitchFamily="34" charset="0"/>
                <a:sym typeface="Helvetica Neue"/>
                <a:hlinkClick r:id="rId6"/>
              </a:rPr>
              <a:t>NASA’s Scientific Visualization Studio</a:t>
            </a:r>
            <a:endParaRPr sz="1100" dirty="0">
              <a:solidFill>
                <a:schemeClr val="lt1"/>
              </a:solidFill>
              <a:latin typeface="+mn-lt"/>
              <a:ea typeface="Helvetica Neue"/>
              <a:cs typeface="Arial" panose="020B0604020202020204" pitchFamily="34" charset="0"/>
              <a:sym typeface="Helvetica Neue"/>
            </a:endParaRPr>
          </a:p>
        </p:txBody>
      </p:sp>
    </p:spTree>
    <p:extLst>
      <p:ext uri="{BB962C8B-B14F-4D97-AF65-F5344CB8AC3E}">
        <p14:creationId xmlns:p14="http://schemas.microsoft.com/office/powerpoint/2010/main" val="42162915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21"/>
          <p:cNvSpPr txBox="1">
            <a:spLocks noGrp="1"/>
          </p:cNvSpPr>
          <p:nvPr>
            <p:ph type="title"/>
          </p:nvPr>
        </p:nvSpPr>
        <p:spPr>
          <a:xfrm>
            <a:off x="155684" y="62539"/>
            <a:ext cx="5149391" cy="592201"/>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lt1"/>
              </a:buClr>
              <a:buSzPts val="3300"/>
              <a:buFont typeface="Arial"/>
              <a:buNone/>
            </a:pPr>
            <a:r>
              <a:rPr lang="en" sz="3200" dirty="0"/>
              <a:t>Indirect viewing methods</a:t>
            </a:r>
            <a:endParaRPr sz="3200" dirty="0"/>
          </a:p>
        </p:txBody>
      </p:sp>
      <p:sp>
        <p:nvSpPr>
          <p:cNvPr id="160" name="Google Shape;160;p21"/>
          <p:cNvSpPr txBox="1">
            <a:spLocks noGrp="1"/>
          </p:cNvSpPr>
          <p:nvPr>
            <p:ph type="body" idx="1"/>
          </p:nvPr>
        </p:nvSpPr>
        <p:spPr>
          <a:xfrm>
            <a:off x="163672" y="737985"/>
            <a:ext cx="4845926" cy="2804112"/>
          </a:xfrm>
          <a:prstGeom prst="rect">
            <a:avLst/>
          </a:prstGeom>
          <a:noFill/>
          <a:ln>
            <a:noFill/>
          </a:ln>
        </p:spPr>
        <p:txBody>
          <a:bodyPr spcFirstLastPara="1" wrap="square" lIns="68575" tIns="34275" rIns="68575" bIns="34275" anchor="t" anchorCtr="0">
            <a:normAutofit/>
          </a:bodyPr>
          <a:lstStyle/>
          <a:p>
            <a:pPr marL="0" lvl="0" indent="0" algn="l" rtl="0">
              <a:lnSpc>
                <a:spcPct val="100000"/>
              </a:lnSpc>
              <a:spcBef>
                <a:spcPts val="0"/>
              </a:spcBef>
              <a:spcAft>
                <a:spcPts val="0"/>
              </a:spcAft>
              <a:buClr>
                <a:schemeClr val="lt1"/>
              </a:buClr>
              <a:buSzPts val="2000"/>
              <a:buNone/>
            </a:pPr>
            <a:r>
              <a:rPr lang="en-US" sz="1900"/>
              <a:t>If you don’t have eclipse glasses or a handheld solar viewer, you can use an indirect viewing method, which does not involve looking directly at the Sun. For example, a pinhole projector or a colander or other object with circular holes. The GLOBE Eclipse cards also have a place where a hole can be punched to serve as an indirect viewer.</a:t>
            </a:r>
            <a:endParaRPr lang="en-US" sz="2000" dirty="0"/>
          </a:p>
        </p:txBody>
      </p:sp>
      <p:sp>
        <p:nvSpPr>
          <p:cNvPr id="163" name="Google Shape;163;p21"/>
          <p:cNvSpPr txBox="1"/>
          <p:nvPr/>
        </p:nvSpPr>
        <p:spPr>
          <a:xfrm>
            <a:off x="163672" y="4405515"/>
            <a:ext cx="2165546" cy="1012075"/>
          </a:xfrm>
          <a:prstGeom prst="rect">
            <a:avLst/>
          </a:prstGeom>
          <a:noFill/>
          <a:ln>
            <a:noFill/>
          </a:ln>
        </p:spPr>
        <p:txBody>
          <a:bodyPr spcFirstLastPara="1" wrap="square" lIns="68575" tIns="34275" rIns="68575" bIns="34275" anchor="t" anchorCtr="0">
            <a:normAutofit/>
          </a:bodyPr>
          <a:lstStyle/>
          <a:p>
            <a:pPr marL="0" marR="0" lvl="0" indent="0" algn="ctr" rtl="0">
              <a:lnSpc>
                <a:spcPct val="90000"/>
              </a:lnSpc>
              <a:spcBef>
                <a:spcPts val="0"/>
              </a:spcBef>
              <a:spcAft>
                <a:spcPts val="0"/>
              </a:spcAft>
              <a:buClr>
                <a:schemeClr val="lt1"/>
              </a:buClr>
              <a:buSzPts val="2000"/>
              <a:buFont typeface="Arial"/>
              <a:buNone/>
            </a:pPr>
            <a:r>
              <a:rPr lang="en" sz="1600" dirty="0">
                <a:solidFill>
                  <a:schemeClr val="lt1"/>
                </a:solidFill>
                <a:latin typeface="+mn-lt"/>
                <a:ea typeface="Helvetica Neue"/>
                <a:cs typeface="Arial" panose="020B0604020202020204" pitchFamily="34" charset="0"/>
                <a:sym typeface="Helvetica Neue"/>
              </a:rPr>
              <a:t>Read more on </a:t>
            </a:r>
            <a:r>
              <a:rPr lang="en" sz="1600" u="sng" dirty="0">
                <a:solidFill>
                  <a:schemeClr val="hlink"/>
                </a:solidFill>
                <a:latin typeface="+mn-lt"/>
                <a:ea typeface="Helvetica Neue"/>
                <a:cs typeface="Arial" panose="020B0604020202020204" pitchFamily="34" charset="0"/>
                <a:sym typeface="Helvetica Neue"/>
                <a:hlinkClick r:id="rId3"/>
              </a:rPr>
              <a:t>NASA’s Eclipse Safety page.</a:t>
            </a:r>
            <a:endParaRPr sz="1600" dirty="0">
              <a:solidFill>
                <a:srgbClr val="DDEAF6"/>
              </a:solidFill>
              <a:latin typeface="+mn-lt"/>
              <a:ea typeface="Helvetica Neue"/>
              <a:cs typeface="Arial" panose="020B0604020202020204" pitchFamily="34" charset="0"/>
              <a:sym typeface="Helvetica Neue"/>
            </a:endParaRPr>
          </a:p>
        </p:txBody>
      </p:sp>
      <p:pic>
        <p:nvPicPr>
          <p:cNvPr id="5" name="Picture 4" descr="QR code for https://science.nasa.gov/eclipses/safety">
            <a:extLst>
              <a:ext uri="{FF2B5EF4-FFF2-40B4-BE49-F238E27FC236}">
                <a16:creationId xmlns:a16="http://schemas.microsoft.com/office/drawing/2014/main" id="{7F0BC064-DE17-7BEE-78BF-9BBA16808F8C}"/>
              </a:ext>
            </a:extLst>
          </p:cNvPr>
          <p:cNvPicPr>
            <a:picLocks noChangeAspect="1"/>
          </p:cNvPicPr>
          <p:nvPr/>
        </p:nvPicPr>
        <p:blipFill>
          <a:blip r:embed="rId4"/>
          <a:stretch>
            <a:fillRect/>
          </a:stretch>
        </p:blipFill>
        <p:spPr>
          <a:xfrm>
            <a:off x="742627" y="3411742"/>
            <a:ext cx="993773" cy="993773"/>
          </a:xfrm>
          <a:prstGeom prst="rect">
            <a:avLst/>
          </a:prstGeom>
        </p:spPr>
      </p:pic>
      <p:sp>
        <p:nvSpPr>
          <p:cNvPr id="164" name="Google Shape;164;p21"/>
          <p:cNvSpPr txBox="1"/>
          <p:nvPr/>
        </p:nvSpPr>
        <p:spPr>
          <a:xfrm>
            <a:off x="5305075" y="1718200"/>
            <a:ext cx="3329100" cy="592200"/>
          </a:xfrm>
          <a:prstGeom prst="rect">
            <a:avLst/>
          </a:prstGeom>
          <a:noFill/>
          <a:ln>
            <a:noFill/>
          </a:ln>
        </p:spPr>
        <p:txBody>
          <a:bodyPr spcFirstLastPara="1" wrap="square" lIns="68575" tIns="34275" rIns="68575" bIns="34275" anchor="t" anchorCtr="0">
            <a:normAutofit/>
          </a:bodyPr>
          <a:lstStyle/>
          <a:p>
            <a:pPr marL="0" marR="0" lvl="0" indent="0" algn="l" rtl="0">
              <a:lnSpc>
                <a:spcPct val="90000"/>
              </a:lnSpc>
              <a:spcBef>
                <a:spcPts val="0"/>
              </a:spcBef>
              <a:spcAft>
                <a:spcPts val="0"/>
              </a:spcAft>
              <a:buClr>
                <a:schemeClr val="lt1"/>
              </a:buClr>
              <a:buSzPts val="1200"/>
              <a:buFont typeface="Arial"/>
              <a:buNone/>
            </a:pPr>
            <a:r>
              <a:rPr lang="en" sz="1100" dirty="0">
                <a:solidFill>
                  <a:schemeClr val="lt1"/>
                </a:solidFill>
                <a:latin typeface="+mn-lt"/>
                <a:ea typeface="Helvetica Neue"/>
                <a:cs typeface="Arial" panose="020B0604020202020204" pitchFamily="34" charset="0"/>
                <a:sym typeface="Helvetica Neue"/>
              </a:rPr>
              <a:t>You can make your own eclipse projector using a cardboard box, a white sheet of paper, tape, scissors, and aluminum foil. Credit: NASA</a:t>
            </a:r>
            <a:endParaRPr sz="1000" dirty="0">
              <a:latin typeface="+mn-lt"/>
            </a:endParaRPr>
          </a:p>
        </p:txBody>
      </p:sp>
      <p:pic>
        <p:nvPicPr>
          <p:cNvPr id="161" name="Google Shape;161;p21" descr="An illustration shows the silhouette of a person looking into a rectangular box through a hole cut into the end of a box. The Sun appears behind the person. Sunlight streams into the box through a small hole punched into a piece of aluminum foil taped over the Sun-facing end of the box, to the person's left, projecting a crescent Sun onto a white sheet of paper taped to the inside of the box."/>
          <p:cNvPicPr preferRelativeResize="0"/>
          <p:nvPr/>
        </p:nvPicPr>
        <p:blipFill rotWithShape="1">
          <a:blip r:embed="rId5">
            <a:alphaModFix/>
          </a:blip>
          <a:srcRect t="13542" b="9073"/>
          <a:stretch/>
        </p:blipFill>
        <p:spPr>
          <a:xfrm>
            <a:off x="5592565" y="170717"/>
            <a:ext cx="2717766" cy="1502220"/>
          </a:xfrm>
          <a:prstGeom prst="rect">
            <a:avLst/>
          </a:prstGeom>
          <a:noFill/>
          <a:ln>
            <a:noFill/>
          </a:ln>
        </p:spPr>
      </p:pic>
      <p:sp>
        <p:nvSpPr>
          <p:cNvPr id="165" name="Google Shape;165;p21"/>
          <p:cNvSpPr txBox="1"/>
          <p:nvPr/>
        </p:nvSpPr>
        <p:spPr>
          <a:xfrm>
            <a:off x="4814573" y="4194281"/>
            <a:ext cx="4204736" cy="778502"/>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lt1"/>
              </a:buClr>
              <a:buSzPts val="1100"/>
              <a:buFont typeface="Arial"/>
              <a:buNone/>
            </a:pPr>
            <a:r>
              <a:rPr lang="en" sz="1100" dirty="0">
                <a:solidFill>
                  <a:schemeClr val="lt1"/>
                </a:solidFill>
                <a:latin typeface="+mn-lt"/>
                <a:ea typeface="Helvetica Neue"/>
                <a:cs typeface="Arial" panose="020B0604020202020204" pitchFamily="34" charset="0"/>
                <a:sym typeface="Helvetica Neue"/>
              </a:rPr>
              <a:t>Left: A GLOBE Eclipse card used to project the Sun onto the ground. Credit: GLOBE Above: The circular holes of a colander project crescent shapes onto the ground during the partial phases of a solar eclipse. Credit: Joy Ng</a:t>
            </a:r>
            <a:endParaRPr sz="1100" dirty="0">
              <a:latin typeface="+mn-lt"/>
            </a:endParaRPr>
          </a:p>
        </p:txBody>
      </p:sp>
      <p:pic>
        <p:nvPicPr>
          <p:cNvPr id="166" name="Google Shape;166;p21" descr="A hand holding a GLOBE Eclipse card and the shadow of the card on the ground, including the punched hole that can be used as an eclipse projector."/>
          <p:cNvPicPr preferRelativeResize="0"/>
          <p:nvPr/>
        </p:nvPicPr>
        <p:blipFill rotWithShape="1">
          <a:blip r:embed="rId6">
            <a:alphaModFix/>
          </a:blip>
          <a:srcRect l="9380" t="12584" r="8277" b="2827"/>
          <a:stretch/>
        </p:blipFill>
        <p:spPr>
          <a:xfrm>
            <a:off x="2355716" y="3113419"/>
            <a:ext cx="2361757" cy="1820245"/>
          </a:xfrm>
          <a:prstGeom prst="rect">
            <a:avLst/>
          </a:prstGeom>
          <a:noFill/>
          <a:ln>
            <a:noFill/>
          </a:ln>
        </p:spPr>
      </p:pic>
      <p:pic>
        <p:nvPicPr>
          <p:cNvPr id="162" name="Google Shape;162;p21" descr="A shadow of a hand and a kitchen colander (which appears as a circle with holes) appears on a white surface. Close inspection reveals that where sunlight passes through the holes of the colander, small crescent shapes appear."/>
          <p:cNvPicPr preferRelativeResize="0"/>
          <p:nvPr/>
        </p:nvPicPr>
        <p:blipFill rotWithShape="1">
          <a:blip r:embed="rId7">
            <a:alphaModFix/>
          </a:blip>
          <a:srcRect/>
          <a:stretch/>
        </p:blipFill>
        <p:spPr>
          <a:xfrm>
            <a:off x="5628914" y="2355676"/>
            <a:ext cx="2681416" cy="1787059"/>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D0E4F0"/>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Metadata/LabelInfo.xml><?xml version="1.0" encoding="utf-8"?>
<clbl:labelList xmlns:clbl="http://schemas.microsoft.com/office/2020/mipLabelMetadata">
  <clbl:label id="{7005d458-45be-48ae-8140-d43da96dd17b}" enabled="0" method="" siteId="{7005d458-45be-48ae-8140-d43da96dd17b}" removed="1"/>
</clbl:labelList>
</file>

<file path=docProps/app.xml><?xml version="1.0" encoding="utf-8"?>
<Properties xmlns="http://schemas.openxmlformats.org/officeDocument/2006/extended-properties" xmlns:vt="http://schemas.openxmlformats.org/officeDocument/2006/docPropsVTypes">
  <Template/>
  <TotalTime>9617</TotalTime>
  <Words>2629</Words>
  <Application>Microsoft Macintosh PowerPoint</Application>
  <PresentationFormat>On-screen Show (16:9)</PresentationFormat>
  <Paragraphs>181</Paragraphs>
  <Slides>36</Slides>
  <Notes>33</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36</vt:i4>
      </vt:variant>
    </vt:vector>
  </HeadingPairs>
  <TitlesOfParts>
    <vt:vector size="43" baseType="lpstr">
      <vt:lpstr>Oswald</vt:lpstr>
      <vt:lpstr>Helvetica Neue</vt:lpstr>
      <vt:lpstr>Arial</vt:lpstr>
      <vt:lpstr>Grandview</vt:lpstr>
      <vt:lpstr>Noto Sans Symbols</vt:lpstr>
      <vt:lpstr>Calibri</vt:lpstr>
      <vt:lpstr>Office Theme</vt:lpstr>
      <vt:lpstr>Introduction &amp; Safety</vt:lpstr>
      <vt:lpstr>The Earth Science Angle: Study eclipses as a volunteer observer with GLOBE</vt:lpstr>
      <vt:lpstr>Using the GLOBE Eclipse tool, volunteer scientists are able to:</vt:lpstr>
      <vt:lpstr>Report surface conditions (photograph and describe the landscape) that may have an impact on differences in the atmospheric effects in varying locations</vt:lpstr>
      <vt:lpstr>Contribute to a citizen science database used by scientists and students to study the effects of eclipses on the atmosphere </vt:lpstr>
      <vt:lpstr>Provide comparison data even if not on the path of maximum eclipse</vt:lpstr>
      <vt:lpstr>Eye Safety During a Total Solar Eclipse</vt:lpstr>
      <vt:lpstr>Eye Safety, Continued</vt:lpstr>
      <vt:lpstr>Indirect viewing methods</vt:lpstr>
      <vt:lpstr>How to Observe with GLOBE Eclipse</vt:lpstr>
      <vt:lpstr>App Basics</vt:lpstr>
      <vt:lpstr>Using the GLOBE Eclipse tool</vt:lpstr>
      <vt:lpstr>Using the App: Configuration</vt:lpstr>
      <vt:lpstr>Using the App: Data Collection Screen</vt:lpstr>
      <vt:lpstr>Using the App: Entering Temperature Data</vt:lpstr>
      <vt:lpstr>Using the App: Review/Edit Data</vt:lpstr>
      <vt:lpstr>Using the App: Clouds Data</vt:lpstr>
      <vt:lpstr>Taking a Clouds Observation</vt:lpstr>
      <vt:lpstr>Using the App: Graphing the Data</vt:lpstr>
      <vt:lpstr>Learn More</vt:lpstr>
      <vt:lpstr>Additional Resources</vt:lpstr>
      <vt:lpstr>Lead a Program</vt:lpstr>
      <vt:lpstr>Download the app from the Apple App Store or Google Play.</vt:lpstr>
      <vt:lpstr>Supplemental Observation Tips</vt:lpstr>
      <vt:lpstr>Air Temperature Tips: Timing</vt:lpstr>
      <vt:lpstr>Air Temperature Tips: Choosing a Thermometer</vt:lpstr>
      <vt:lpstr>Air Temperature Tips: Accuracy of Measurements</vt:lpstr>
      <vt:lpstr>Air Temperature Tips: Thermometer Calibration</vt:lpstr>
      <vt:lpstr>Clouds Observations for the Eclipse</vt:lpstr>
      <vt:lpstr>Basic Wind Observations</vt:lpstr>
      <vt:lpstr>Land Cover Observations</vt:lpstr>
      <vt:lpstr>General Notes</vt:lpstr>
      <vt:lpstr>Qualitative Observations</vt:lpstr>
      <vt:lpstr>Eclipse Soundscapes</vt:lpstr>
      <vt:lpstr>Observing Animal Behavior with Eclipse Soundscapes</vt:lpstr>
      <vt:lpstr>How to be an Observer with Eclipse Soundscapes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GLOBE Eclipse:  Preparing for 2023 &amp; 2024</dc:title>
  <cp:lastModifiedBy>Weaver, Kristen L. (GSFC-612.0)[SCIENCE SYSTEMS AND APPLICATIONS INC]</cp:lastModifiedBy>
  <cp:revision>37</cp:revision>
  <dcterms:modified xsi:type="dcterms:W3CDTF">2024-01-26T23:26:49Z</dcterms:modified>
</cp:coreProperties>
</file>